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02" r:id="rId2"/>
    <p:sldId id="404" r:id="rId3"/>
    <p:sldId id="408" r:id="rId4"/>
    <p:sldId id="410" r:id="rId5"/>
    <p:sldId id="411" r:id="rId6"/>
    <p:sldId id="412" r:id="rId7"/>
    <p:sldId id="413" r:id="rId8"/>
    <p:sldId id="414" r:id="rId9"/>
    <p:sldId id="415" r:id="rId10"/>
    <p:sldId id="3024" r:id="rId11"/>
    <p:sldId id="3012" r:id="rId12"/>
    <p:sldId id="2900"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65" d="100"/>
          <a:sy n="65"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B16-48D4-8ADF-8527646BA4E5}"/>
              </c:ext>
            </c:extLst>
          </c:dPt>
          <c:dPt>
            <c:idx val="1"/>
            <c:bubble3D val="0"/>
            <c:spPr>
              <a:solidFill>
                <a:schemeClr val="accent2"/>
              </a:solidFill>
              <a:ln w="19050">
                <a:noFill/>
              </a:ln>
              <a:effectLst/>
            </c:spPr>
            <c:extLst>
              <c:ext xmlns:c16="http://schemas.microsoft.com/office/drawing/2014/chart" uri="{C3380CC4-5D6E-409C-BE32-E72D297353CC}">
                <c16:uniqueId val="{00000003-AB16-48D4-8ADF-8527646BA4E5}"/>
              </c:ext>
            </c:extLst>
          </c:dPt>
          <c:dPt>
            <c:idx val="2"/>
            <c:bubble3D val="0"/>
            <c:spPr>
              <a:solidFill>
                <a:schemeClr val="accent3"/>
              </a:solidFill>
              <a:ln w="19050">
                <a:noFill/>
              </a:ln>
              <a:effectLst/>
            </c:spPr>
            <c:extLst>
              <c:ext xmlns:c16="http://schemas.microsoft.com/office/drawing/2014/chart" uri="{C3380CC4-5D6E-409C-BE32-E72D297353CC}">
                <c16:uniqueId val="{00000005-AB16-48D4-8ADF-8527646BA4E5}"/>
              </c:ext>
            </c:extLst>
          </c:dPt>
          <c:dPt>
            <c:idx val="3"/>
            <c:bubble3D val="0"/>
            <c:spPr>
              <a:solidFill>
                <a:schemeClr val="accent4"/>
              </a:solidFill>
              <a:ln w="19050">
                <a:noFill/>
              </a:ln>
              <a:effectLst/>
            </c:spPr>
            <c:extLst>
              <c:ext xmlns:c16="http://schemas.microsoft.com/office/drawing/2014/chart" uri="{C3380CC4-5D6E-409C-BE32-E72D297353CC}">
                <c16:uniqueId val="{00000007-AB16-48D4-8ADF-8527646BA4E5}"/>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a:t>25.0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B16-48D4-8ADF-8527646BA4E5}"/>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t>53.5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B16-48D4-8ADF-8527646BA4E5}"/>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t>13.6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16-48D4-8ADF-8527646BA4E5}"/>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dirty="0"/>
                      <a:t>3.4</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B16-48D4-8ADF-8527646BA4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l-G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Excellent Science</c:v>
                </c:pt>
                <c:pt idx="1">
                  <c:v>Global challenges and European ind. comp.</c:v>
                </c:pt>
                <c:pt idx="2">
                  <c:v>Innovative Europe</c:v>
                </c:pt>
                <c:pt idx="3">
                  <c:v>Widening Part and ERA</c:v>
                </c:pt>
              </c:strCache>
            </c:strRef>
          </c:cat>
          <c:val>
            <c:numRef>
              <c:f>Sheet1!$B$2:$B$5</c:f>
              <c:numCache>
                <c:formatCode>General</c:formatCode>
                <c:ptCount val="4"/>
                <c:pt idx="0" formatCode="0.0">
                  <c:v>25</c:v>
                </c:pt>
                <c:pt idx="1">
                  <c:v>53.5</c:v>
                </c:pt>
                <c:pt idx="2">
                  <c:v>13.6</c:v>
                </c:pt>
                <c:pt idx="3">
                  <c:v>3.4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AB16-48D4-8ADF-8527646BA4E5}"/>
            </c:ext>
          </c:extLst>
        </c:ser>
        <c:dLbls>
          <c:dLblPos val="inEnd"/>
          <c:showLegendKey val="0"/>
          <c:showVal val="0"/>
          <c:showCatName val="0"/>
          <c:showSerName val="0"/>
          <c:showPercent val="1"/>
          <c:showBubbleSize val="0"/>
          <c:showLeaderLines val="1"/>
        </c:dLbls>
        <c:firstSliceAng val="270"/>
      </c:pieChart>
      <c:spPr>
        <a:noFill/>
        <a:ln>
          <a:noFill/>
        </a:ln>
        <a:effectLst/>
      </c:spPr>
    </c:plotArea>
    <c:legend>
      <c:legendPos val="r"/>
      <c:layout>
        <c:manualLayout>
          <c:xMode val="edge"/>
          <c:yMode val="edge"/>
          <c:x val="0.52698324514991179"/>
          <c:y val="0.24148416825944127"/>
          <c:w val="0.42488830568859082"/>
          <c:h val="0.5170314075794491"/>
        </c:manualLayout>
      </c:layout>
      <c:overlay val="0"/>
      <c:spPr>
        <a:noFill/>
        <a:ln>
          <a:noFill/>
        </a:ln>
        <a:effectLst/>
      </c:spPr>
      <c:txPr>
        <a:bodyPr rot="0" spcFirstLastPara="1" vertOverflow="ellipsis" vert="horz" wrap="square" anchor="b" anchorCtr="1"/>
        <a:lstStyle/>
        <a:p>
          <a:pPr>
            <a:defRPr sz="1800" b="0"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FDE48-1EE4-48DB-B3FD-FBEE14BCBC4A}"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de-AT"/>
        </a:p>
      </dgm:t>
    </dgm:pt>
    <dgm:pt modelId="{859116E6-E3DD-4936-8CCF-A9401FB0B31C}">
      <dgm:prSet phldrT="[Text]"/>
      <dgm:spPr/>
      <dgm:t>
        <a:bodyPr/>
        <a:lstStyle/>
        <a:p>
          <a:r>
            <a:rPr lang="de-AT" b="1" dirty="0"/>
            <a:t>Monday afternoon and Wednesday</a:t>
          </a:r>
        </a:p>
      </dgm:t>
    </dgm:pt>
    <dgm:pt modelId="{76F90D8A-60CB-4B12-BD09-DB13F74595B9}" type="parTrans" cxnId="{3368E82E-DB36-4602-A356-3792E30B1E99}">
      <dgm:prSet/>
      <dgm:spPr/>
      <dgm:t>
        <a:bodyPr/>
        <a:lstStyle/>
        <a:p>
          <a:endParaRPr lang="de-AT" b="1"/>
        </a:p>
      </dgm:t>
    </dgm:pt>
    <dgm:pt modelId="{0899003C-3B46-470E-824A-A0124EB8E12E}" type="sibTrans" cxnId="{3368E82E-DB36-4602-A356-3792E30B1E99}">
      <dgm:prSet/>
      <dgm:spPr/>
      <dgm:t>
        <a:bodyPr/>
        <a:lstStyle/>
        <a:p>
          <a:endParaRPr lang="de-AT" b="1"/>
        </a:p>
      </dgm:t>
    </dgm:pt>
    <dgm:pt modelId="{3BE8DE00-4145-4AA3-B540-DCEF818F8753}">
      <dgm:prSet phldrT="[Text]" custT="1"/>
      <dgm:spPr/>
      <dgm:t>
        <a:bodyPr/>
        <a:lstStyle/>
        <a:p>
          <a:r>
            <a:rPr lang="en-US" sz="1600" b="1" dirty="0"/>
            <a:t>Horizon Europe Overview</a:t>
          </a:r>
          <a:endParaRPr lang="de-AT" sz="1600" b="1" dirty="0"/>
        </a:p>
      </dgm:t>
    </dgm:pt>
    <dgm:pt modelId="{D617A04A-57EC-49EB-A713-FF712D80823B}" type="parTrans" cxnId="{7D30ACFA-999E-41FD-95F5-3EB506665343}">
      <dgm:prSet/>
      <dgm:spPr/>
      <dgm:t>
        <a:bodyPr/>
        <a:lstStyle/>
        <a:p>
          <a:endParaRPr lang="de-AT" b="1"/>
        </a:p>
      </dgm:t>
    </dgm:pt>
    <dgm:pt modelId="{EB37A32E-00FE-424F-B92B-A8B3DD294623}" type="sibTrans" cxnId="{7D30ACFA-999E-41FD-95F5-3EB506665343}">
      <dgm:prSet/>
      <dgm:spPr/>
      <dgm:t>
        <a:bodyPr/>
        <a:lstStyle/>
        <a:p>
          <a:endParaRPr lang="de-AT" b="1"/>
        </a:p>
      </dgm:t>
    </dgm:pt>
    <dgm:pt modelId="{C6E7C33D-9960-4E20-B6CD-3086E756BA75}">
      <dgm:prSet phldrT="[Text]"/>
      <dgm:spPr/>
      <dgm:t>
        <a:bodyPr/>
        <a:lstStyle/>
        <a:p>
          <a:r>
            <a:rPr lang="de-AT" b="1" dirty="0"/>
            <a:t>Friday</a:t>
          </a:r>
        </a:p>
      </dgm:t>
    </dgm:pt>
    <dgm:pt modelId="{9A51C2FC-AB58-4CD8-8EB8-C247E221DEE3}" type="parTrans" cxnId="{912740FF-8A30-41D1-804B-0D6384BA49F0}">
      <dgm:prSet/>
      <dgm:spPr/>
      <dgm:t>
        <a:bodyPr/>
        <a:lstStyle/>
        <a:p>
          <a:endParaRPr lang="de-AT" b="1"/>
        </a:p>
      </dgm:t>
    </dgm:pt>
    <dgm:pt modelId="{05165199-6627-4EE9-8F61-DB176EA32615}" type="sibTrans" cxnId="{912740FF-8A30-41D1-804B-0D6384BA49F0}">
      <dgm:prSet/>
      <dgm:spPr/>
      <dgm:t>
        <a:bodyPr/>
        <a:lstStyle/>
        <a:p>
          <a:endParaRPr lang="de-AT" b="1"/>
        </a:p>
      </dgm:t>
    </dgm:pt>
    <dgm:pt modelId="{0B0293F1-837E-4459-8C1F-E643167FBC6A}">
      <dgm:prSet custT="1"/>
      <dgm:spPr/>
      <dgm:t>
        <a:bodyPr/>
        <a:lstStyle/>
        <a:p>
          <a:r>
            <a:rPr lang="en-GB" sz="1600" b="1" dirty="0"/>
            <a:t>Call/topic decoding and understanding</a:t>
          </a:r>
          <a:endParaRPr lang="de-AT" sz="1600" b="1" i="1" dirty="0"/>
        </a:p>
      </dgm:t>
    </dgm:pt>
    <dgm:pt modelId="{F2FDD1C6-2013-4B1D-B0C3-A4DF436D9024}" type="parTrans" cxnId="{CDD36AFD-8BA1-4ECE-9C81-D863924CF3BE}">
      <dgm:prSet/>
      <dgm:spPr/>
      <dgm:t>
        <a:bodyPr/>
        <a:lstStyle/>
        <a:p>
          <a:endParaRPr lang="de-DE"/>
        </a:p>
      </dgm:t>
    </dgm:pt>
    <dgm:pt modelId="{0C77E981-2A78-4C30-A373-DCD00CB62BA1}" type="sibTrans" cxnId="{CDD36AFD-8BA1-4ECE-9C81-D863924CF3BE}">
      <dgm:prSet/>
      <dgm:spPr/>
      <dgm:t>
        <a:bodyPr/>
        <a:lstStyle/>
        <a:p>
          <a:endParaRPr lang="de-DE"/>
        </a:p>
      </dgm:t>
    </dgm:pt>
    <dgm:pt modelId="{29C503F9-4500-42E4-AE06-378664E29730}">
      <dgm:prSet phldrT="[Text]" custT="1"/>
      <dgm:spPr/>
      <dgm:t>
        <a:bodyPr/>
        <a:lstStyle/>
        <a:p>
          <a:r>
            <a:rPr lang="en-US" sz="1600" b="1" dirty="0"/>
            <a:t>The Funding and Tenders Portal </a:t>
          </a:r>
          <a:endParaRPr lang="de-AT" sz="1600" b="1" dirty="0"/>
        </a:p>
      </dgm:t>
    </dgm:pt>
    <dgm:pt modelId="{0612A60F-447A-423F-982A-18FC1C6704F5}" type="parTrans" cxnId="{5F2D22E1-AB33-4C26-8815-FA9DD57AECE0}">
      <dgm:prSet/>
      <dgm:spPr/>
      <dgm:t>
        <a:bodyPr/>
        <a:lstStyle/>
        <a:p>
          <a:endParaRPr lang="de-DE"/>
        </a:p>
      </dgm:t>
    </dgm:pt>
    <dgm:pt modelId="{B5EEB184-B3C7-4C92-B3F7-7258600B6E8A}" type="sibTrans" cxnId="{5F2D22E1-AB33-4C26-8815-FA9DD57AECE0}">
      <dgm:prSet/>
      <dgm:spPr/>
      <dgm:t>
        <a:bodyPr/>
        <a:lstStyle/>
        <a:p>
          <a:endParaRPr lang="de-DE"/>
        </a:p>
      </dgm:t>
    </dgm:pt>
    <dgm:pt modelId="{07352CA0-B6CC-4A1A-9F57-6464FD8321A9}">
      <dgm:prSet/>
      <dgm:spPr/>
      <dgm:t>
        <a:bodyPr/>
        <a:lstStyle/>
        <a:p>
          <a:r>
            <a:rPr lang="en-US" b="1" dirty="0"/>
            <a:t>Budget and eligible costs</a:t>
          </a:r>
          <a:endParaRPr lang="de-DE" b="1" dirty="0"/>
        </a:p>
      </dgm:t>
    </dgm:pt>
    <dgm:pt modelId="{E4CFE9E6-A11E-4641-96BE-8F0EACB37D94}" type="sibTrans" cxnId="{20DD3A27-1104-405E-A9AD-6A632CE61441}">
      <dgm:prSet/>
      <dgm:spPr/>
      <dgm:t>
        <a:bodyPr/>
        <a:lstStyle/>
        <a:p>
          <a:endParaRPr lang="de-DE"/>
        </a:p>
      </dgm:t>
    </dgm:pt>
    <dgm:pt modelId="{99B75C29-8A15-4DBC-BBA4-2BD1E23BBD52}" type="parTrans" cxnId="{20DD3A27-1104-405E-A9AD-6A632CE61441}">
      <dgm:prSet/>
      <dgm:spPr/>
      <dgm:t>
        <a:bodyPr/>
        <a:lstStyle/>
        <a:p>
          <a:endParaRPr lang="de-DE"/>
        </a:p>
      </dgm:t>
    </dgm:pt>
    <dgm:pt modelId="{81E6BB92-21AE-40D7-B3FB-855E4D6183D1}">
      <dgm:prSet phldrT="[Text]" custT="1"/>
      <dgm:spPr/>
      <dgm:t>
        <a:bodyPr/>
        <a:lstStyle/>
        <a:p>
          <a:r>
            <a:rPr lang="en-US" sz="1600" b="1" dirty="0"/>
            <a:t>Proposal’s main parts</a:t>
          </a:r>
          <a:endParaRPr lang="de-AT" sz="1600" b="1" i="1" dirty="0"/>
        </a:p>
      </dgm:t>
    </dgm:pt>
    <dgm:pt modelId="{2F7FFEC8-8907-4A76-92F1-715534F5A552}" type="parTrans" cxnId="{F0F542CB-E7B0-41C9-868D-B8655DFE51E7}">
      <dgm:prSet/>
      <dgm:spPr/>
      <dgm:t>
        <a:bodyPr/>
        <a:lstStyle/>
        <a:p>
          <a:endParaRPr lang="de-AT"/>
        </a:p>
      </dgm:t>
    </dgm:pt>
    <dgm:pt modelId="{48FDBDC5-137E-48D5-A350-2EA878EE40C1}" type="sibTrans" cxnId="{F0F542CB-E7B0-41C9-868D-B8655DFE51E7}">
      <dgm:prSet/>
      <dgm:spPr/>
      <dgm:t>
        <a:bodyPr/>
        <a:lstStyle/>
        <a:p>
          <a:endParaRPr lang="de-AT"/>
        </a:p>
      </dgm:t>
    </dgm:pt>
    <dgm:pt modelId="{CF1EB0C1-5EB4-4956-BB64-406B9BBF3350}">
      <dgm:prSet custT="1"/>
      <dgm:spPr/>
      <dgm:t>
        <a:bodyPr/>
        <a:lstStyle/>
        <a:p>
          <a:r>
            <a:rPr lang="en-US" sz="1600" b="1" dirty="0"/>
            <a:t>Implementation</a:t>
          </a:r>
          <a:endParaRPr lang="de-DE" sz="1600" b="1" dirty="0"/>
        </a:p>
      </dgm:t>
    </dgm:pt>
    <dgm:pt modelId="{5BA393E4-BC1F-45D2-B751-3A240405AAF6}" type="parTrans" cxnId="{19F03FC9-C55F-4E03-88BE-CC7BE51497C7}">
      <dgm:prSet/>
      <dgm:spPr/>
      <dgm:t>
        <a:bodyPr/>
        <a:lstStyle/>
        <a:p>
          <a:endParaRPr lang="de-AT"/>
        </a:p>
      </dgm:t>
    </dgm:pt>
    <dgm:pt modelId="{4138C552-5DFD-4623-8092-850065B3E05B}" type="sibTrans" cxnId="{19F03FC9-C55F-4E03-88BE-CC7BE51497C7}">
      <dgm:prSet/>
      <dgm:spPr/>
      <dgm:t>
        <a:bodyPr/>
        <a:lstStyle/>
        <a:p>
          <a:endParaRPr lang="de-AT"/>
        </a:p>
      </dgm:t>
    </dgm:pt>
    <dgm:pt modelId="{B45E21D2-B02E-4786-B236-96D8F2384BEF}">
      <dgm:prSet custT="1"/>
      <dgm:spPr/>
      <dgm:t>
        <a:bodyPr/>
        <a:lstStyle/>
        <a:p>
          <a:r>
            <a:rPr lang="en-US" sz="1600" b="1" dirty="0"/>
            <a:t>Consortium BUILDING</a:t>
          </a:r>
          <a:endParaRPr lang="de-DE" sz="1600" b="1" dirty="0"/>
        </a:p>
      </dgm:t>
    </dgm:pt>
    <dgm:pt modelId="{55C9DC6A-BC4B-4D07-9D82-EBE1290805EF}" type="parTrans" cxnId="{156F16FD-8DD6-4ED3-90CC-2780C0196193}">
      <dgm:prSet/>
      <dgm:spPr/>
      <dgm:t>
        <a:bodyPr/>
        <a:lstStyle/>
        <a:p>
          <a:endParaRPr lang="de-AT"/>
        </a:p>
      </dgm:t>
    </dgm:pt>
    <dgm:pt modelId="{B1ABE3B5-E91B-4726-B646-5D281D1FBC04}" type="sibTrans" cxnId="{156F16FD-8DD6-4ED3-90CC-2780C0196193}">
      <dgm:prSet/>
      <dgm:spPr/>
      <dgm:t>
        <a:bodyPr/>
        <a:lstStyle/>
        <a:p>
          <a:endParaRPr lang="de-AT"/>
        </a:p>
      </dgm:t>
    </dgm:pt>
    <dgm:pt modelId="{8CD06123-D3A2-4333-B063-405AB0862C0F}">
      <dgm:prSet phldrT="[Text]" custScaleX="108189" custLinFactNeighborX="-1941" custLinFactNeighborY="463"/>
      <dgm:spPr/>
      <dgm:t>
        <a:bodyPr/>
        <a:lstStyle/>
        <a:p>
          <a:r>
            <a:rPr lang="en-US" b="1" dirty="0"/>
            <a:t>Impact</a:t>
          </a:r>
          <a:endParaRPr lang="de-DE" b="1" dirty="0"/>
        </a:p>
      </dgm:t>
    </dgm:pt>
    <dgm:pt modelId="{CF89062F-8BEE-425A-8BF6-659DBCB798B4}" type="parTrans" cxnId="{64D60A37-5E06-4444-B83E-B3C7BCA2A885}">
      <dgm:prSet/>
      <dgm:spPr/>
      <dgm:t>
        <a:bodyPr/>
        <a:lstStyle/>
        <a:p>
          <a:endParaRPr lang="de-AT"/>
        </a:p>
      </dgm:t>
    </dgm:pt>
    <dgm:pt modelId="{70FC6EFF-DDB5-4196-8A87-684016406366}" type="sibTrans" cxnId="{64D60A37-5E06-4444-B83E-B3C7BCA2A885}">
      <dgm:prSet/>
      <dgm:spPr/>
      <dgm:t>
        <a:bodyPr/>
        <a:lstStyle/>
        <a:p>
          <a:endParaRPr lang="de-AT"/>
        </a:p>
      </dgm:t>
    </dgm:pt>
    <dgm:pt modelId="{297D57CE-AE3C-440E-B539-B62F844F87F5}">
      <dgm:prSet phldrT="[Text]" custScaleX="108189" custLinFactNeighborX="-1941" custLinFactNeighborY="463"/>
      <dgm:spPr/>
      <dgm:t>
        <a:bodyPr/>
        <a:lstStyle/>
        <a:p>
          <a:r>
            <a:rPr lang="en-US" b="1" dirty="0"/>
            <a:t>Presentations on:</a:t>
          </a:r>
          <a:endParaRPr lang="de-DE" b="1" dirty="0"/>
        </a:p>
      </dgm:t>
    </dgm:pt>
    <dgm:pt modelId="{AA25610C-AB1A-489F-B38C-5B51EEA4DF9D}" type="parTrans" cxnId="{65DF089D-8C7A-4AAA-B51D-E887FD53FB10}">
      <dgm:prSet/>
      <dgm:spPr/>
      <dgm:t>
        <a:bodyPr/>
        <a:lstStyle/>
        <a:p>
          <a:endParaRPr lang="de-AT"/>
        </a:p>
      </dgm:t>
    </dgm:pt>
    <dgm:pt modelId="{509ADF47-BBF4-43D0-AA70-83FEB8D2C171}" type="sibTrans" cxnId="{65DF089D-8C7A-4AAA-B51D-E887FD53FB10}">
      <dgm:prSet/>
      <dgm:spPr/>
      <dgm:t>
        <a:bodyPr/>
        <a:lstStyle/>
        <a:p>
          <a:endParaRPr lang="de-AT"/>
        </a:p>
      </dgm:t>
    </dgm:pt>
    <dgm:pt modelId="{32FE11A2-88E3-4950-BF01-71FC42323178}">
      <dgm:prSet phldrT="[Text]" custT="1"/>
      <dgm:spPr/>
      <dgm:t>
        <a:bodyPr/>
        <a:lstStyle/>
        <a:p>
          <a:r>
            <a:rPr lang="de-AT" sz="1600" b="1" dirty="0"/>
            <a:t>Evaluation of proposals</a:t>
          </a:r>
        </a:p>
      </dgm:t>
    </dgm:pt>
    <dgm:pt modelId="{DB51F661-1048-4CF1-B99A-5B951101A967}" type="parTrans" cxnId="{09265475-330C-43A8-84FA-67E30AD3408C}">
      <dgm:prSet/>
      <dgm:spPr/>
      <dgm:t>
        <a:bodyPr/>
        <a:lstStyle/>
        <a:p>
          <a:endParaRPr lang="el-GR"/>
        </a:p>
      </dgm:t>
    </dgm:pt>
    <dgm:pt modelId="{C0D9816C-AFEC-4025-981D-2205974DD565}" type="sibTrans" cxnId="{09265475-330C-43A8-84FA-67E30AD3408C}">
      <dgm:prSet/>
      <dgm:spPr/>
      <dgm:t>
        <a:bodyPr/>
        <a:lstStyle/>
        <a:p>
          <a:endParaRPr lang="el-GR"/>
        </a:p>
      </dgm:t>
    </dgm:pt>
    <dgm:pt modelId="{8E00C19C-E865-48AC-9B59-C20388876981}">
      <dgm:prSet custT="1"/>
      <dgm:spPr/>
      <dgm:t>
        <a:bodyPr/>
        <a:lstStyle/>
        <a:p>
          <a:pPr>
            <a:buNone/>
          </a:pPr>
          <a:r>
            <a:rPr lang="de-AT" sz="1600" b="1" i="1" dirty="0"/>
            <a:t>---------------------------------------</a:t>
          </a:r>
        </a:p>
      </dgm:t>
    </dgm:pt>
    <dgm:pt modelId="{5CC30A28-C3C2-454A-8098-ED365BFE9A87}" type="parTrans" cxnId="{443A64C8-56DC-46BE-BE70-8CB86E9C7DC0}">
      <dgm:prSet/>
      <dgm:spPr/>
      <dgm:t>
        <a:bodyPr/>
        <a:lstStyle/>
        <a:p>
          <a:endParaRPr lang="el-GR"/>
        </a:p>
      </dgm:t>
    </dgm:pt>
    <dgm:pt modelId="{2BE9CB36-7CFA-4562-A31B-BB6FDEAB5299}" type="sibTrans" cxnId="{443A64C8-56DC-46BE-BE70-8CB86E9C7DC0}">
      <dgm:prSet/>
      <dgm:spPr/>
      <dgm:t>
        <a:bodyPr/>
        <a:lstStyle/>
        <a:p>
          <a:endParaRPr lang="el-GR"/>
        </a:p>
      </dgm:t>
    </dgm:pt>
    <dgm:pt modelId="{D8BCC887-E61B-4141-9EEE-40AA37444DB8}">
      <dgm:prSet custT="1"/>
      <dgm:spPr/>
      <dgm:t>
        <a:bodyPr/>
        <a:lstStyle/>
        <a:p>
          <a:r>
            <a:rPr lang="de-DE" sz="1600" b="1" dirty="0"/>
            <a:t>Excellence</a:t>
          </a:r>
        </a:p>
      </dgm:t>
    </dgm:pt>
    <dgm:pt modelId="{73C50C8E-7D4E-4E63-9588-413F267A80BF}" type="parTrans" cxnId="{1B5CC57C-5C13-4A30-A427-CAF58529CE3D}">
      <dgm:prSet/>
      <dgm:spPr/>
      <dgm:t>
        <a:bodyPr/>
        <a:lstStyle/>
        <a:p>
          <a:endParaRPr lang="el-GR"/>
        </a:p>
      </dgm:t>
    </dgm:pt>
    <dgm:pt modelId="{FD33A3E7-721D-4B02-BE96-6D83474D3C66}" type="sibTrans" cxnId="{1B5CC57C-5C13-4A30-A427-CAF58529CE3D}">
      <dgm:prSet/>
      <dgm:spPr/>
      <dgm:t>
        <a:bodyPr/>
        <a:lstStyle/>
        <a:p>
          <a:endParaRPr lang="el-GR"/>
        </a:p>
      </dgm:t>
    </dgm:pt>
    <dgm:pt modelId="{C83DB3BE-BD3D-49ED-90AC-1E14337D70A9}">
      <dgm:prSet custT="1"/>
      <dgm:spPr/>
      <dgm:t>
        <a:bodyPr/>
        <a:lstStyle/>
        <a:p>
          <a:r>
            <a:rPr lang="de-DE" sz="1600" b="1" dirty="0"/>
            <a:t>Horizontal issues in Horizon Europe</a:t>
          </a:r>
        </a:p>
      </dgm:t>
    </dgm:pt>
    <dgm:pt modelId="{6C9430A8-37D1-42C1-984F-8DFC29D92052}" type="parTrans" cxnId="{E17640E0-963A-4CDA-B2A8-70DD9B7CC010}">
      <dgm:prSet/>
      <dgm:spPr/>
      <dgm:t>
        <a:bodyPr/>
        <a:lstStyle/>
        <a:p>
          <a:endParaRPr lang="el-GR"/>
        </a:p>
      </dgm:t>
    </dgm:pt>
    <dgm:pt modelId="{763E7875-83EF-4DD6-AF66-93192676F260}" type="sibTrans" cxnId="{E17640E0-963A-4CDA-B2A8-70DD9B7CC010}">
      <dgm:prSet/>
      <dgm:spPr/>
      <dgm:t>
        <a:bodyPr/>
        <a:lstStyle/>
        <a:p>
          <a:endParaRPr lang="el-GR"/>
        </a:p>
      </dgm:t>
    </dgm:pt>
    <dgm:pt modelId="{05610DA7-BD03-4D75-BEF0-ED2EE4637419}">
      <dgm:prSet phldrT="[Text]"/>
      <dgm:spPr/>
      <dgm:t>
        <a:bodyPr/>
        <a:lstStyle/>
        <a:p>
          <a:r>
            <a:rPr lang="de-DE" b="1" dirty="0"/>
            <a:t>MSCA</a:t>
          </a:r>
        </a:p>
      </dgm:t>
    </dgm:pt>
    <dgm:pt modelId="{63E832E6-129E-47D3-94B6-03A3A0871979}" type="parTrans" cxnId="{470F6CCB-B701-4346-A138-1167C102CECF}">
      <dgm:prSet/>
      <dgm:spPr/>
      <dgm:t>
        <a:bodyPr/>
        <a:lstStyle/>
        <a:p>
          <a:endParaRPr lang="el-GR"/>
        </a:p>
      </dgm:t>
    </dgm:pt>
    <dgm:pt modelId="{D1B87335-EBD5-4C39-AC3E-7FAE6B91F44E}" type="sibTrans" cxnId="{470F6CCB-B701-4346-A138-1167C102CECF}">
      <dgm:prSet/>
      <dgm:spPr/>
      <dgm:t>
        <a:bodyPr/>
        <a:lstStyle/>
        <a:p>
          <a:endParaRPr lang="el-GR"/>
        </a:p>
      </dgm:t>
    </dgm:pt>
    <dgm:pt modelId="{0798E54B-0D09-428C-A0E3-0DAE1D52CCE6}">
      <dgm:prSet phldrT="[Text]"/>
      <dgm:spPr/>
      <dgm:t>
        <a:bodyPr/>
        <a:lstStyle/>
        <a:p>
          <a:r>
            <a:rPr lang="de-DE" b="1" dirty="0"/>
            <a:t>ERC Grants</a:t>
          </a:r>
        </a:p>
      </dgm:t>
    </dgm:pt>
    <dgm:pt modelId="{5AF5D310-D620-453C-BF90-0364830C9A52}" type="parTrans" cxnId="{F59ADF50-ED4E-40A9-B525-74E01C17C8B7}">
      <dgm:prSet/>
      <dgm:spPr/>
      <dgm:t>
        <a:bodyPr/>
        <a:lstStyle/>
        <a:p>
          <a:endParaRPr lang="el-GR"/>
        </a:p>
      </dgm:t>
    </dgm:pt>
    <dgm:pt modelId="{F3DFC25C-E687-44BB-A56A-9BF33C72D4C5}" type="sibTrans" cxnId="{F59ADF50-ED4E-40A9-B525-74E01C17C8B7}">
      <dgm:prSet/>
      <dgm:spPr/>
      <dgm:t>
        <a:bodyPr/>
        <a:lstStyle/>
        <a:p>
          <a:endParaRPr lang="el-GR"/>
        </a:p>
      </dgm:t>
    </dgm:pt>
    <dgm:pt modelId="{FC2B6B5F-0306-4282-98C8-06216FD43716}">
      <dgm:prSet phldrT="[Text]"/>
      <dgm:spPr/>
      <dgm:t>
        <a:bodyPr/>
        <a:lstStyle/>
        <a:p>
          <a:r>
            <a:rPr lang="de-DE" b="1" dirty="0"/>
            <a:t>EIC</a:t>
          </a:r>
        </a:p>
      </dgm:t>
    </dgm:pt>
    <dgm:pt modelId="{0E08F9E5-CDF7-41BF-8B37-6AFACED388A1}" type="parTrans" cxnId="{EB6E9373-21F6-4D0B-AC32-3BBEC67B07AA}">
      <dgm:prSet/>
      <dgm:spPr/>
      <dgm:t>
        <a:bodyPr/>
        <a:lstStyle/>
        <a:p>
          <a:endParaRPr lang="el-GR"/>
        </a:p>
      </dgm:t>
    </dgm:pt>
    <dgm:pt modelId="{24EBB540-BD56-41BA-AB73-FADE8CA43B4E}" type="sibTrans" cxnId="{EB6E9373-21F6-4D0B-AC32-3BBEC67B07AA}">
      <dgm:prSet/>
      <dgm:spPr/>
      <dgm:t>
        <a:bodyPr/>
        <a:lstStyle/>
        <a:p>
          <a:endParaRPr lang="el-GR"/>
        </a:p>
      </dgm:t>
    </dgm:pt>
    <dgm:pt modelId="{D892ADA8-EAD0-45E8-8CD6-01DE05131CA8}" type="pres">
      <dgm:prSet presAssocID="{C20FDE48-1EE4-48DB-B3FD-FBEE14BCBC4A}" presName="linearFlow" presStyleCnt="0">
        <dgm:presLayoutVars>
          <dgm:dir/>
          <dgm:animLvl val="lvl"/>
          <dgm:resizeHandles val="exact"/>
        </dgm:presLayoutVars>
      </dgm:prSet>
      <dgm:spPr/>
    </dgm:pt>
    <dgm:pt modelId="{B3F17DE6-0E6A-4E77-969B-1BF20915F52E}" type="pres">
      <dgm:prSet presAssocID="{859116E6-E3DD-4936-8CCF-A9401FB0B31C}" presName="composite" presStyleCnt="0"/>
      <dgm:spPr/>
    </dgm:pt>
    <dgm:pt modelId="{591E3245-BF94-42A0-85C0-423063A867AF}" type="pres">
      <dgm:prSet presAssocID="{859116E6-E3DD-4936-8CCF-A9401FB0B31C}" presName="parTx" presStyleLbl="node1" presStyleIdx="0" presStyleCnt="2">
        <dgm:presLayoutVars>
          <dgm:chMax val="0"/>
          <dgm:chPref val="0"/>
          <dgm:bulletEnabled val="1"/>
        </dgm:presLayoutVars>
      </dgm:prSet>
      <dgm:spPr/>
    </dgm:pt>
    <dgm:pt modelId="{5061C6EB-F534-4839-BA85-7DAA093CB2C1}" type="pres">
      <dgm:prSet presAssocID="{859116E6-E3DD-4936-8CCF-A9401FB0B31C}" presName="parSh" presStyleLbl="node1" presStyleIdx="0" presStyleCnt="2" custScaleX="78127" custScaleY="65744" custLinFactNeighborX="59187" custLinFactNeighborY="-37676"/>
      <dgm:spPr/>
    </dgm:pt>
    <dgm:pt modelId="{CE1F982F-5C57-4680-8D84-47C01F1EF047}" type="pres">
      <dgm:prSet presAssocID="{859116E6-E3DD-4936-8CCF-A9401FB0B31C}" presName="desTx" presStyleLbl="fgAcc1" presStyleIdx="0" presStyleCnt="2" custScaleX="91915" custScaleY="103048" custLinFactNeighborX="38074" custLinFactNeighborY="5176">
        <dgm:presLayoutVars>
          <dgm:bulletEnabled val="1"/>
        </dgm:presLayoutVars>
      </dgm:prSet>
      <dgm:spPr/>
    </dgm:pt>
    <dgm:pt modelId="{8A367FC3-7FAC-48C9-A2D2-F3854E20EB3F}" type="pres">
      <dgm:prSet presAssocID="{0899003C-3B46-470E-824A-A0124EB8E12E}" presName="sibTrans" presStyleLbl="sibTrans2D1" presStyleIdx="0" presStyleCnt="1" custScaleX="84842" custLinFactY="45458" custLinFactNeighborX="9648" custLinFactNeighborY="100000"/>
      <dgm:spPr/>
    </dgm:pt>
    <dgm:pt modelId="{F5051709-5B0A-454E-8506-E9DBC8B90C52}" type="pres">
      <dgm:prSet presAssocID="{0899003C-3B46-470E-824A-A0124EB8E12E}" presName="connTx" presStyleLbl="sibTrans2D1" presStyleIdx="0" presStyleCnt="1"/>
      <dgm:spPr/>
    </dgm:pt>
    <dgm:pt modelId="{FC1DC254-1777-4B19-B44E-C004ECD81C24}" type="pres">
      <dgm:prSet presAssocID="{C6E7C33D-9960-4E20-B6CD-3086E756BA75}" presName="composite" presStyleCnt="0"/>
      <dgm:spPr/>
    </dgm:pt>
    <dgm:pt modelId="{A0D640FF-F5B0-4F07-A96B-7D1FAFE84C6E}" type="pres">
      <dgm:prSet presAssocID="{C6E7C33D-9960-4E20-B6CD-3086E756BA75}" presName="parTx" presStyleLbl="node1" presStyleIdx="0" presStyleCnt="2">
        <dgm:presLayoutVars>
          <dgm:chMax val="0"/>
          <dgm:chPref val="0"/>
          <dgm:bulletEnabled val="1"/>
        </dgm:presLayoutVars>
      </dgm:prSet>
      <dgm:spPr/>
    </dgm:pt>
    <dgm:pt modelId="{631DD483-13A3-4B97-9BE5-4C9A7798217E}" type="pres">
      <dgm:prSet presAssocID="{C6E7C33D-9960-4E20-B6CD-3086E756BA75}" presName="parSh" presStyleLbl="node1" presStyleIdx="1" presStyleCnt="2" custScaleX="60409" custLinFactNeighborX="20688" custLinFactNeighborY="-1369"/>
      <dgm:spPr/>
    </dgm:pt>
    <dgm:pt modelId="{D3216C41-F320-4C72-AF9C-681C657B1E6D}" type="pres">
      <dgm:prSet presAssocID="{C6E7C33D-9960-4E20-B6CD-3086E756BA75}" presName="desTx" presStyleLbl="fgAcc1" presStyleIdx="1" presStyleCnt="2" custScaleX="66638" custLinFactNeighborX="6148" custLinFactNeighborY="2403">
        <dgm:presLayoutVars>
          <dgm:bulletEnabled val="1"/>
        </dgm:presLayoutVars>
      </dgm:prSet>
      <dgm:spPr/>
    </dgm:pt>
  </dgm:ptLst>
  <dgm:cxnLst>
    <dgm:cxn modelId="{562F6801-59D0-4625-8262-F9C8E36D5BE8}" type="presOf" srcId="{D8BCC887-E61B-4141-9EEE-40AA37444DB8}" destId="{CE1F982F-5C57-4680-8D84-47C01F1EF047}" srcOrd="0" destOrd="8" presId="urn:microsoft.com/office/officeart/2005/8/layout/process3"/>
    <dgm:cxn modelId="{9EF6370E-62B7-4D9D-977E-147342549AC9}" type="presOf" srcId="{0899003C-3B46-470E-824A-A0124EB8E12E}" destId="{F5051709-5B0A-454E-8506-E9DBC8B90C52}" srcOrd="1" destOrd="0" presId="urn:microsoft.com/office/officeart/2005/8/layout/process3"/>
    <dgm:cxn modelId="{A3B5B220-ACA7-4D23-B86C-8F459BD3F61B}" type="presOf" srcId="{859116E6-E3DD-4936-8CCF-A9401FB0B31C}" destId="{591E3245-BF94-42A0-85C0-423063A867AF}" srcOrd="0" destOrd="0" presId="urn:microsoft.com/office/officeart/2005/8/layout/process3"/>
    <dgm:cxn modelId="{D8BC3027-E31C-420E-A787-91E3BA94D873}" type="presOf" srcId="{8E00C19C-E865-48AC-9B59-C20388876981}" destId="{CE1F982F-5C57-4680-8D84-47C01F1EF047}" srcOrd="0" destOrd="4" presId="urn:microsoft.com/office/officeart/2005/8/layout/process3"/>
    <dgm:cxn modelId="{20DD3A27-1104-405E-A9AD-6A632CE61441}" srcId="{C6E7C33D-9960-4E20-B6CD-3086E756BA75}" destId="{07352CA0-B6CC-4A1A-9F57-6464FD8321A9}" srcOrd="0" destOrd="0" parTransId="{99B75C29-8A15-4DBC-BBA4-2BD1E23BBD52}" sibTransId="{E4CFE9E6-A11E-4641-96BE-8F0EACB37D94}"/>
    <dgm:cxn modelId="{F040AC2B-79CA-4EC0-841D-4F907F574401}" type="presOf" srcId="{0899003C-3B46-470E-824A-A0124EB8E12E}" destId="{8A367FC3-7FAC-48C9-A2D2-F3854E20EB3F}" srcOrd="0" destOrd="0" presId="urn:microsoft.com/office/officeart/2005/8/layout/process3"/>
    <dgm:cxn modelId="{3368E82E-DB36-4602-A356-3792E30B1E99}" srcId="{C20FDE48-1EE4-48DB-B3FD-FBEE14BCBC4A}" destId="{859116E6-E3DD-4936-8CCF-A9401FB0B31C}" srcOrd="0" destOrd="0" parTransId="{76F90D8A-60CB-4B12-BD09-DB13F74595B9}" sibTransId="{0899003C-3B46-470E-824A-A0124EB8E12E}"/>
    <dgm:cxn modelId="{64D60A37-5E06-4444-B83E-B3C7BCA2A885}" srcId="{C6E7C33D-9960-4E20-B6CD-3086E756BA75}" destId="{8CD06123-D3A2-4333-B063-405AB0862C0F}" srcOrd="1" destOrd="0" parTransId="{CF89062F-8BEE-425A-8BF6-659DBCB798B4}" sibTransId="{70FC6EFF-DDB5-4196-8A87-684016406366}"/>
    <dgm:cxn modelId="{C14B123A-52BC-4B74-966C-7A343ADD1824}" type="presOf" srcId="{0798E54B-0D09-428C-A0E3-0DAE1D52CCE6}" destId="{D3216C41-F320-4C72-AF9C-681C657B1E6D}" srcOrd="0" destOrd="4" presId="urn:microsoft.com/office/officeart/2005/8/layout/process3"/>
    <dgm:cxn modelId="{991F6662-D238-4EB4-B22C-BF7382DDEC3F}" type="presOf" srcId="{C83DB3BE-BD3D-49ED-90AC-1E14337D70A9}" destId="{CE1F982F-5C57-4680-8D84-47C01F1EF047}" srcOrd="0" destOrd="9" presId="urn:microsoft.com/office/officeart/2005/8/layout/process3"/>
    <dgm:cxn modelId="{266CA66C-67BF-4292-A297-BC2E4A893834}" type="presOf" srcId="{C6E7C33D-9960-4E20-B6CD-3086E756BA75}" destId="{631DD483-13A3-4B97-9BE5-4C9A7798217E}" srcOrd="1" destOrd="0" presId="urn:microsoft.com/office/officeart/2005/8/layout/process3"/>
    <dgm:cxn modelId="{B65C4D4D-30E3-4652-B33A-179FC97D20D4}" type="presOf" srcId="{B45E21D2-B02E-4786-B236-96D8F2384BEF}" destId="{CE1F982F-5C57-4680-8D84-47C01F1EF047}" srcOrd="0" destOrd="7" presId="urn:microsoft.com/office/officeart/2005/8/layout/process3"/>
    <dgm:cxn modelId="{F59ADF50-ED4E-40A9-B525-74E01C17C8B7}" srcId="{297D57CE-AE3C-440E-B539-B62F844F87F5}" destId="{0798E54B-0D09-428C-A0E3-0DAE1D52CCE6}" srcOrd="1" destOrd="0" parTransId="{5AF5D310-D620-453C-BF90-0364830C9A52}" sibTransId="{F3DFC25C-E687-44BB-A56A-9BF33C72D4C5}"/>
    <dgm:cxn modelId="{EB6E9373-21F6-4D0B-AC32-3BBEC67B07AA}" srcId="{297D57CE-AE3C-440E-B539-B62F844F87F5}" destId="{FC2B6B5F-0306-4282-98C8-06216FD43716}" srcOrd="2" destOrd="0" parTransId="{0E08F9E5-CDF7-41BF-8B37-6AFACED388A1}" sibTransId="{24EBB540-BD56-41BA-AB73-FADE8CA43B4E}"/>
    <dgm:cxn modelId="{09265475-330C-43A8-84FA-67E30AD3408C}" srcId="{859116E6-E3DD-4936-8CCF-A9401FB0B31C}" destId="{32FE11A2-88E3-4950-BF01-71FC42323178}" srcOrd="2" destOrd="0" parTransId="{DB51F661-1048-4CF1-B99A-5B951101A967}" sibTransId="{C0D9816C-AFEC-4025-981D-2205974DD565}"/>
    <dgm:cxn modelId="{1B5CC57C-5C13-4A30-A427-CAF58529CE3D}" srcId="{859116E6-E3DD-4936-8CCF-A9401FB0B31C}" destId="{D8BCC887-E61B-4141-9EEE-40AA37444DB8}" srcOrd="8" destOrd="0" parTransId="{73C50C8E-7D4E-4E63-9588-413F267A80BF}" sibTransId="{FD33A3E7-721D-4B02-BE96-6D83474D3C66}"/>
    <dgm:cxn modelId="{6EDF737D-8113-4E69-8EE9-4539EBC6AF51}" type="presOf" srcId="{32FE11A2-88E3-4950-BF01-71FC42323178}" destId="{CE1F982F-5C57-4680-8D84-47C01F1EF047}" srcOrd="0" destOrd="2" presId="urn:microsoft.com/office/officeart/2005/8/layout/process3"/>
    <dgm:cxn modelId="{25BBD282-8E39-45E0-925F-792C78310E22}" type="presOf" srcId="{81E6BB92-21AE-40D7-B3FB-855E4D6183D1}" destId="{CE1F982F-5C57-4680-8D84-47C01F1EF047}" srcOrd="0" destOrd="5" presId="urn:microsoft.com/office/officeart/2005/8/layout/process3"/>
    <dgm:cxn modelId="{184CCB88-BB08-49D7-9102-0B96D66B9D16}" type="presOf" srcId="{0B0293F1-837E-4459-8C1F-E643167FBC6A}" destId="{CE1F982F-5C57-4680-8D84-47C01F1EF047}" srcOrd="0" destOrd="3" presId="urn:microsoft.com/office/officeart/2005/8/layout/process3"/>
    <dgm:cxn modelId="{C651E289-7AEF-4BD0-9F70-158905E6FBC7}" type="presOf" srcId="{FC2B6B5F-0306-4282-98C8-06216FD43716}" destId="{D3216C41-F320-4C72-AF9C-681C657B1E6D}" srcOrd="0" destOrd="5" presId="urn:microsoft.com/office/officeart/2005/8/layout/process3"/>
    <dgm:cxn modelId="{6BCA2199-CDB3-4E90-9DED-D69BD0742082}" type="presOf" srcId="{8CD06123-D3A2-4333-B063-405AB0862C0F}" destId="{D3216C41-F320-4C72-AF9C-681C657B1E6D}" srcOrd="0" destOrd="1" presId="urn:microsoft.com/office/officeart/2005/8/layout/process3"/>
    <dgm:cxn modelId="{65DF089D-8C7A-4AAA-B51D-E887FD53FB10}" srcId="{C6E7C33D-9960-4E20-B6CD-3086E756BA75}" destId="{297D57CE-AE3C-440E-B539-B62F844F87F5}" srcOrd="2" destOrd="0" parTransId="{AA25610C-AB1A-489F-B38C-5B51EEA4DF9D}" sibTransId="{509ADF47-BBF4-43D0-AA70-83FEB8D2C171}"/>
    <dgm:cxn modelId="{56DDA5AD-92BB-4FE1-BC5D-B99847BE7B82}" type="presOf" srcId="{C20FDE48-1EE4-48DB-B3FD-FBEE14BCBC4A}" destId="{D892ADA8-EAD0-45E8-8CD6-01DE05131CA8}" srcOrd="0" destOrd="0" presId="urn:microsoft.com/office/officeart/2005/8/layout/process3"/>
    <dgm:cxn modelId="{5B608DAF-92C2-4B01-BE93-13663FF7C6CA}" type="presOf" srcId="{07352CA0-B6CC-4A1A-9F57-6464FD8321A9}" destId="{D3216C41-F320-4C72-AF9C-681C657B1E6D}" srcOrd="0" destOrd="0" presId="urn:microsoft.com/office/officeart/2005/8/layout/process3"/>
    <dgm:cxn modelId="{443A64C8-56DC-46BE-BE70-8CB86E9C7DC0}" srcId="{859116E6-E3DD-4936-8CCF-A9401FB0B31C}" destId="{8E00C19C-E865-48AC-9B59-C20388876981}" srcOrd="4" destOrd="0" parTransId="{5CC30A28-C3C2-454A-8098-ED365BFE9A87}" sibTransId="{2BE9CB36-7CFA-4562-A31B-BB6FDEAB5299}"/>
    <dgm:cxn modelId="{19F03FC9-C55F-4E03-88BE-CC7BE51497C7}" srcId="{859116E6-E3DD-4936-8CCF-A9401FB0B31C}" destId="{CF1EB0C1-5EB4-4956-BB64-406B9BBF3350}" srcOrd="6" destOrd="0" parTransId="{5BA393E4-BC1F-45D2-B751-3A240405AAF6}" sibTransId="{4138C552-5DFD-4623-8092-850065B3E05B}"/>
    <dgm:cxn modelId="{85EB76C9-6144-4D8D-9D7F-6018DD8CE558}" type="presOf" srcId="{29C503F9-4500-42E4-AE06-378664E29730}" destId="{CE1F982F-5C57-4680-8D84-47C01F1EF047}" srcOrd="0" destOrd="1" presId="urn:microsoft.com/office/officeart/2005/8/layout/process3"/>
    <dgm:cxn modelId="{F0F542CB-E7B0-41C9-868D-B8655DFE51E7}" srcId="{859116E6-E3DD-4936-8CCF-A9401FB0B31C}" destId="{81E6BB92-21AE-40D7-B3FB-855E4D6183D1}" srcOrd="5" destOrd="0" parTransId="{2F7FFEC8-8907-4A76-92F1-715534F5A552}" sibTransId="{48FDBDC5-137E-48D5-A350-2EA878EE40C1}"/>
    <dgm:cxn modelId="{470F6CCB-B701-4346-A138-1167C102CECF}" srcId="{297D57CE-AE3C-440E-B539-B62F844F87F5}" destId="{05610DA7-BD03-4D75-BEF0-ED2EE4637419}" srcOrd="0" destOrd="0" parTransId="{63E832E6-129E-47D3-94B6-03A3A0871979}" sibTransId="{D1B87335-EBD5-4C39-AC3E-7FAE6B91F44E}"/>
    <dgm:cxn modelId="{6D80E5CE-EEF3-494E-83C4-C61E23F7A36D}" type="presOf" srcId="{859116E6-E3DD-4936-8CCF-A9401FB0B31C}" destId="{5061C6EB-F534-4839-BA85-7DAA093CB2C1}" srcOrd="1" destOrd="0" presId="urn:microsoft.com/office/officeart/2005/8/layout/process3"/>
    <dgm:cxn modelId="{C7C02DDA-DA1C-4A9D-8817-67C9A457A9A4}" type="presOf" srcId="{CF1EB0C1-5EB4-4956-BB64-406B9BBF3350}" destId="{CE1F982F-5C57-4680-8D84-47C01F1EF047}" srcOrd="0" destOrd="6" presId="urn:microsoft.com/office/officeart/2005/8/layout/process3"/>
    <dgm:cxn modelId="{E17640E0-963A-4CDA-B2A8-70DD9B7CC010}" srcId="{859116E6-E3DD-4936-8CCF-A9401FB0B31C}" destId="{C83DB3BE-BD3D-49ED-90AC-1E14337D70A9}" srcOrd="9" destOrd="0" parTransId="{6C9430A8-37D1-42C1-984F-8DFC29D92052}" sibTransId="{763E7875-83EF-4DD6-AF66-93192676F260}"/>
    <dgm:cxn modelId="{5F2D22E1-AB33-4C26-8815-FA9DD57AECE0}" srcId="{859116E6-E3DD-4936-8CCF-A9401FB0B31C}" destId="{29C503F9-4500-42E4-AE06-378664E29730}" srcOrd="1" destOrd="0" parTransId="{0612A60F-447A-423F-982A-18FC1C6704F5}" sibTransId="{B5EEB184-B3C7-4C92-B3F7-7258600B6E8A}"/>
    <dgm:cxn modelId="{0018EAE6-7C25-4367-B3C9-DADD54A1BB2A}" type="presOf" srcId="{3BE8DE00-4145-4AA3-B540-DCEF818F8753}" destId="{CE1F982F-5C57-4680-8D84-47C01F1EF047}" srcOrd="0" destOrd="0" presId="urn:microsoft.com/office/officeart/2005/8/layout/process3"/>
    <dgm:cxn modelId="{29DDE6F7-06B1-4619-844D-CD25834C6F91}" type="presOf" srcId="{05610DA7-BD03-4D75-BEF0-ED2EE4637419}" destId="{D3216C41-F320-4C72-AF9C-681C657B1E6D}" srcOrd="0" destOrd="3" presId="urn:microsoft.com/office/officeart/2005/8/layout/process3"/>
    <dgm:cxn modelId="{E97537F9-7718-4B91-8640-BE5822BE06A0}" type="presOf" srcId="{297D57CE-AE3C-440E-B539-B62F844F87F5}" destId="{D3216C41-F320-4C72-AF9C-681C657B1E6D}" srcOrd="0" destOrd="2" presId="urn:microsoft.com/office/officeart/2005/8/layout/process3"/>
    <dgm:cxn modelId="{7D30ACFA-999E-41FD-95F5-3EB506665343}" srcId="{859116E6-E3DD-4936-8CCF-A9401FB0B31C}" destId="{3BE8DE00-4145-4AA3-B540-DCEF818F8753}" srcOrd="0" destOrd="0" parTransId="{D617A04A-57EC-49EB-A713-FF712D80823B}" sibTransId="{EB37A32E-00FE-424F-B92B-A8B3DD294623}"/>
    <dgm:cxn modelId="{E3F439FB-42BD-4474-A914-E06D68F658D4}" type="presOf" srcId="{C6E7C33D-9960-4E20-B6CD-3086E756BA75}" destId="{A0D640FF-F5B0-4F07-A96B-7D1FAFE84C6E}" srcOrd="0" destOrd="0" presId="urn:microsoft.com/office/officeart/2005/8/layout/process3"/>
    <dgm:cxn modelId="{156F16FD-8DD6-4ED3-90CC-2780C0196193}" srcId="{859116E6-E3DD-4936-8CCF-A9401FB0B31C}" destId="{B45E21D2-B02E-4786-B236-96D8F2384BEF}" srcOrd="7" destOrd="0" parTransId="{55C9DC6A-BC4B-4D07-9D82-EBE1290805EF}" sibTransId="{B1ABE3B5-E91B-4726-B646-5D281D1FBC04}"/>
    <dgm:cxn modelId="{CDD36AFD-8BA1-4ECE-9C81-D863924CF3BE}" srcId="{859116E6-E3DD-4936-8CCF-A9401FB0B31C}" destId="{0B0293F1-837E-4459-8C1F-E643167FBC6A}" srcOrd="3" destOrd="0" parTransId="{F2FDD1C6-2013-4B1D-B0C3-A4DF436D9024}" sibTransId="{0C77E981-2A78-4C30-A373-DCD00CB62BA1}"/>
    <dgm:cxn modelId="{912740FF-8A30-41D1-804B-0D6384BA49F0}" srcId="{C20FDE48-1EE4-48DB-B3FD-FBEE14BCBC4A}" destId="{C6E7C33D-9960-4E20-B6CD-3086E756BA75}" srcOrd="1" destOrd="0" parTransId="{9A51C2FC-AB58-4CD8-8EB8-C247E221DEE3}" sibTransId="{05165199-6627-4EE9-8F61-DB176EA32615}"/>
    <dgm:cxn modelId="{987690B2-E94F-41B8-A90B-A55B5021967B}" type="presParOf" srcId="{D892ADA8-EAD0-45E8-8CD6-01DE05131CA8}" destId="{B3F17DE6-0E6A-4E77-969B-1BF20915F52E}" srcOrd="0" destOrd="0" presId="urn:microsoft.com/office/officeart/2005/8/layout/process3"/>
    <dgm:cxn modelId="{E5D17399-3E5F-491A-83BA-585D10933371}" type="presParOf" srcId="{B3F17DE6-0E6A-4E77-969B-1BF20915F52E}" destId="{591E3245-BF94-42A0-85C0-423063A867AF}" srcOrd="0" destOrd="0" presId="urn:microsoft.com/office/officeart/2005/8/layout/process3"/>
    <dgm:cxn modelId="{39C4F848-14E4-4A82-863E-F9F1453408F1}" type="presParOf" srcId="{B3F17DE6-0E6A-4E77-969B-1BF20915F52E}" destId="{5061C6EB-F534-4839-BA85-7DAA093CB2C1}" srcOrd="1" destOrd="0" presId="urn:microsoft.com/office/officeart/2005/8/layout/process3"/>
    <dgm:cxn modelId="{9E3F78C1-C935-4AC8-B84B-BB141B7FBF31}" type="presParOf" srcId="{B3F17DE6-0E6A-4E77-969B-1BF20915F52E}" destId="{CE1F982F-5C57-4680-8D84-47C01F1EF047}" srcOrd="2" destOrd="0" presId="urn:microsoft.com/office/officeart/2005/8/layout/process3"/>
    <dgm:cxn modelId="{AE0376D2-1CA8-4AF9-A88F-2C6969CB1838}" type="presParOf" srcId="{D892ADA8-EAD0-45E8-8CD6-01DE05131CA8}" destId="{8A367FC3-7FAC-48C9-A2D2-F3854E20EB3F}" srcOrd="1" destOrd="0" presId="urn:microsoft.com/office/officeart/2005/8/layout/process3"/>
    <dgm:cxn modelId="{6DE8CE9A-2447-4284-84FF-5EB926B4821B}" type="presParOf" srcId="{8A367FC3-7FAC-48C9-A2D2-F3854E20EB3F}" destId="{F5051709-5B0A-454E-8506-E9DBC8B90C52}" srcOrd="0" destOrd="0" presId="urn:microsoft.com/office/officeart/2005/8/layout/process3"/>
    <dgm:cxn modelId="{05B75B0D-9B7C-41B5-8EE9-33D8D9980A0E}" type="presParOf" srcId="{D892ADA8-EAD0-45E8-8CD6-01DE05131CA8}" destId="{FC1DC254-1777-4B19-B44E-C004ECD81C24}" srcOrd="2" destOrd="0" presId="urn:microsoft.com/office/officeart/2005/8/layout/process3"/>
    <dgm:cxn modelId="{C0F1AEC9-CF75-4036-8E47-3B768A1F102A}" type="presParOf" srcId="{FC1DC254-1777-4B19-B44E-C004ECD81C24}" destId="{A0D640FF-F5B0-4F07-A96B-7D1FAFE84C6E}" srcOrd="0" destOrd="0" presId="urn:microsoft.com/office/officeart/2005/8/layout/process3"/>
    <dgm:cxn modelId="{E36918A5-1AB6-4924-A3E6-0A3DF6850866}" type="presParOf" srcId="{FC1DC254-1777-4B19-B44E-C004ECD81C24}" destId="{631DD483-13A3-4B97-9BE5-4C9A7798217E}" srcOrd="1" destOrd="0" presId="urn:microsoft.com/office/officeart/2005/8/layout/process3"/>
    <dgm:cxn modelId="{F58C3198-035C-46D4-987D-341B29F44B82}" type="presParOf" srcId="{FC1DC254-1777-4B19-B44E-C004ECD81C24}" destId="{D3216C41-F320-4C72-AF9C-681C657B1E6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1C6EB-F534-4839-BA85-7DAA093CB2C1}">
      <dsp:nvSpPr>
        <dsp:cNvPr id="0" name=""/>
        <dsp:cNvSpPr/>
      </dsp:nvSpPr>
      <dsp:spPr>
        <a:xfrm>
          <a:off x="2809726" y="0"/>
          <a:ext cx="3706316" cy="9689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de-AT" sz="1700" b="1" kern="1200" dirty="0"/>
            <a:t>Monday afternoon and Wednesday</a:t>
          </a:r>
        </a:p>
      </dsp:txBody>
      <dsp:txXfrm>
        <a:off x="2809726" y="0"/>
        <a:ext cx="3706316" cy="645992"/>
      </dsp:txXfrm>
    </dsp:sp>
    <dsp:sp modelId="{CE1F982F-5C57-4680-8D84-47C01F1EF047}">
      <dsp:nvSpPr>
        <dsp:cNvPr id="0" name=""/>
        <dsp:cNvSpPr/>
      </dsp:nvSpPr>
      <dsp:spPr>
        <a:xfrm>
          <a:off x="2452740" y="824631"/>
          <a:ext cx="4360414" cy="34014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Horizon Europe Overview</a:t>
          </a:r>
          <a:endParaRPr lang="de-AT" sz="1600" b="1" kern="1200" dirty="0"/>
        </a:p>
        <a:p>
          <a:pPr marL="171450" lvl="1" indent="-171450" algn="l" defTabSz="711200">
            <a:lnSpc>
              <a:spcPct val="90000"/>
            </a:lnSpc>
            <a:spcBef>
              <a:spcPct val="0"/>
            </a:spcBef>
            <a:spcAft>
              <a:spcPct val="15000"/>
            </a:spcAft>
            <a:buChar char="•"/>
          </a:pPr>
          <a:r>
            <a:rPr lang="en-US" sz="1600" b="1" kern="1200" dirty="0"/>
            <a:t>The Funding and Tenders Portal </a:t>
          </a:r>
          <a:endParaRPr lang="de-AT" sz="1600" b="1" kern="1200" dirty="0"/>
        </a:p>
        <a:p>
          <a:pPr marL="171450" lvl="1" indent="-171450" algn="l" defTabSz="711200">
            <a:lnSpc>
              <a:spcPct val="90000"/>
            </a:lnSpc>
            <a:spcBef>
              <a:spcPct val="0"/>
            </a:spcBef>
            <a:spcAft>
              <a:spcPct val="15000"/>
            </a:spcAft>
            <a:buChar char="•"/>
          </a:pPr>
          <a:r>
            <a:rPr lang="de-AT" sz="1600" b="1" kern="1200" dirty="0"/>
            <a:t>Evaluation of proposals</a:t>
          </a:r>
        </a:p>
        <a:p>
          <a:pPr marL="171450" lvl="1" indent="-171450" algn="l" defTabSz="711200">
            <a:lnSpc>
              <a:spcPct val="90000"/>
            </a:lnSpc>
            <a:spcBef>
              <a:spcPct val="0"/>
            </a:spcBef>
            <a:spcAft>
              <a:spcPct val="15000"/>
            </a:spcAft>
            <a:buChar char="•"/>
          </a:pPr>
          <a:r>
            <a:rPr lang="en-GB" sz="1600" b="1" kern="1200" dirty="0"/>
            <a:t>Call/topic decoding and understanding</a:t>
          </a:r>
          <a:endParaRPr lang="de-AT" sz="1600" b="1" i="1" kern="1200" dirty="0"/>
        </a:p>
        <a:p>
          <a:pPr marL="171450" lvl="1" indent="-171450" algn="l" defTabSz="711200">
            <a:lnSpc>
              <a:spcPct val="90000"/>
            </a:lnSpc>
            <a:spcBef>
              <a:spcPct val="0"/>
            </a:spcBef>
            <a:spcAft>
              <a:spcPct val="15000"/>
            </a:spcAft>
            <a:buNone/>
          </a:pPr>
          <a:r>
            <a:rPr lang="de-AT" sz="1600" b="1" i="1" kern="1200" dirty="0"/>
            <a:t>---------------------------------------</a:t>
          </a:r>
        </a:p>
        <a:p>
          <a:pPr marL="171450" lvl="1" indent="-171450" algn="l" defTabSz="711200">
            <a:lnSpc>
              <a:spcPct val="90000"/>
            </a:lnSpc>
            <a:spcBef>
              <a:spcPct val="0"/>
            </a:spcBef>
            <a:spcAft>
              <a:spcPct val="15000"/>
            </a:spcAft>
            <a:buChar char="•"/>
          </a:pPr>
          <a:r>
            <a:rPr lang="en-US" sz="1600" b="1" kern="1200" dirty="0"/>
            <a:t>Proposal’s main parts</a:t>
          </a:r>
          <a:endParaRPr lang="de-AT" sz="1600" b="1" i="1" kern="1200" dirty="0"/>
        </a:p>
        <a:p>
          <a:pPr marL="171450" lvl="1" indent="-171450" algn="l" defTabSz="711200">
            <a:lnSpc>
              <a:spcPct val="90000"/>
            </a:lnSpc>
            <a:spcBef>
              <a:spcPct val="0"/>
            </a:spcBef>
            <a:spcAft>
              <a:spcPct val="15000"/>
            </a:spcAft>
            <a:buChar char="•"/>
          </a:pPr>
          <a:r>
            <a:rPr lang="en-US" sz="1600" b="1" kern="1200" dirty="0"/>
            <a:t>Implementation</a:t>
          </a:r>
          <a:endParaRPr lang="de-DE" sz="1600" b="1" kern="1200" dirty="0"/>
        </a:p>
        <a:p>
          <a:pPr marL="171450" lvl="1" indent="-171450" algn="l" defTabSz="711200">
            <a:lnSpc>
              <a:spcPct val="90000"/>
            </a:lnSpc>
            <a:spcBef>
              <a:spcPct val="0"/>
            </a:spcBef>
            <a:spcAft>
              <a:spcPct val="15000"/>
            </a:spcAft>
            <a:buChar char="•"/>
          </a:pPr>
          <a:r>
            <a:rPr lang="en-US" sz="1600" b="1" kern="1200" dirty="0"/>
            <a:t>Consortium BUILDING</a:t>
          </a:r>
          <a:endParaRPr lang="de-DE" sz="1600" b="1" kern="1200" dirty="0"/>
        </a:p>
        <a:p>
          <a:pPr marL="171450" lvl="1" indent="-171450" algn="l" defTabSz="711200">
            <a:lnSpc>
              <a:spcPct val="90000"/>
            </a:lnSpc>
            <a:spcBef>
              <a:spcPct val="0"/>
            </a:spcBef>
            <a:spcAft>
              <a:spcPct val="15000"/>
            </a:spcAft>
            <a:buChar char="•"/>
          </a:pPr>
          <a:r>
            <a:rPr lang="de-DE" sz="1600" b="1" kern="1200" dirty="0"/>
            <a:t>Excellence</a:t>
          </a:r>
        </a:p>
        <a:p>
          <a:pPr marL="171450" lvl="1" indent="-171450" algn="l" defTabSz="711200">
            <a:lnSpc>
              <a:spcPct val="90000"/>
            </a:lnSpc>
            <a:spcBef>
              <a:spcPct val="0"/>
            </a:spcBef>
            <a:spcAft>
              <a:spcPct val="15000"/>
            </a:spcAft>
            <a:buChar char="•"/>
          </a:pPr>
          <a:r>
            <a:rPr lang="de-DE" sz="1600" b="1" kern="1200" dirty="0"/>
            <a:t>Horizontal issues in Horizon Europe</a:t>
          </a:r>
        </a:p>
      </dsp:txBody>
      <dsp:txXfrm>
        <a:off x="2552366" y="924257"/>
        <a:ext cx="4161162" cy="3202220"/>
      </dsp:txXfrm>
    </dsp:sp>
    <dsp:sp modelId="{8A367FC3-7FAC-48C9-A2D2-F3854E20EB3F}">
      <dsp:nvSpPr>
        <dsp:cNvPr id="0" name=""/>
        <dsp:cNvSpPr/>
      </dsp:nvSpPr>
      <dsp:spPr>
        <a:xfrm rot="139464">
          <a:off x="6985937" y="1554473"/>
          <a:ext cx="619848" cy="11811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AT" sz="1400" b="1" kern="1200"/>
        </a:p>
      </dsp:txBody>
      <dsp:txXfrm>
        <a:off x="6986014" y="1786924"/>
        <a:ext cx="433894" cy="708665"/>
      </dsp:txXfrm>
    </dsp:sp>
    <dsp:sp modelId="{631DD483-13A3-4B97-9BE5-4C9A7798217E}">
      <dsp:nvSpPr>
        <dsp:cNvPr id="0" name=""/>
        <dsp:cNvSpPr/>
      </dsp:nvSpPr>
      <dsp:spPr>
        <a:xfrm>
          <a:off x="7893385" y="20992"/>
          <a:ext cx="2865781" cy="14738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de-AT" sz="1700" b="1" kern="1200" dirty="0"/>
            <a:t>Friday</a:t>
          </a:r>
        </a:p>
      </dsp:txBody>
      <dsp:txXfrm>
        <a:off x="7893385" y="20992"/>
        <a:ext cx="2865781" cy="982588"/>
      </dsp:txXfrm>
    </dsp:sp>
    <dsp:sp modelId="{D3216C41-F320-4C72-AF9C-681C657B1E6D}">
      <dsp:nvSpPr>
        <dsp:cNvPr id="0" name=""/>
        <dsp:cNvSpPr/>
      </dsp:nvSpPr>
      <dsp:spPr>
        <a:xfrm>
          <a:off x="7737775" y="1064927"/>
          <a:ext cx="3161282" cy="3300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Budget and eligible costs</a:t>
          </a:r>
          <a:endParaRPr lang="de-DE" sz="1700" b="1" kern="1200" dirty="0"/>
        </a:p>
        <a:p>
          <a:pPr marL="171450" lvl="1" indent="-171450" algn="l" defTabSz="755650">
            <a:lnSpc>
              <a:spcPct val="90000"/>
            </a:lnSpc>
            <a:spcBef>
              <a:spcPct val="0"/>
            </a:spcBef>
            <a:spcAft>
              <a:spcPct val="15000"/>
            </a:spcAft>
            <a:buChar char="•"/>
          </a:pPr>
          <a:r>
            <a:rPr lang="en-US" sz="1700" b="1" kern="1200" dirty="0"/>
            <a:t>Impact</a:t>
          </a:r>
          <a:endParaRPr lang="de-DE" sz="1700" b="1" kern="1200" dirty="0"/>
        </a:p>
        <a:p>
          <a:pPr marL="171450" lvl="1" indent="-171450" algn="l" defTabSz="755650">
            <a:lnSpc>
              <a:spcPct val="90000"/>
            </a:lnSpc>
            <a:spcBef>
              <a:spcPct val="0"/>
            </a:spcBef>
            <a:spcAft>
              <a:spcPct val="15000"/>
            </a:spcAft>
            <a:buChar char="•"/>
          </a:pPr>
          <a:r>
            <a:rPr lang="en-US" sz="1700" b="1" kern="1200" dirty="0"/>
            <a:t>Presentations on:</a:t>
          </a:r>
          <a:endParaRPr lang="de-DE" sz="1700" b="1" kern="1200" dirty="0"/>
        </a:p>
        <a:p>
          <a:pPr marL="342900" lvl="2" indent="-171450" algn="l" defTabSz="755650">
            <a:lnSpc>
              <a:spcPct val="90000"/>
            </a:lnSpc>
            <a:spcBef>
              <a:spcPct val="0"/>
            </a:spcBef>
            <a:spcAft>
              <a:spcPct val="15000"/>
            </a:spcAft>
            <a:buChar char="•"/>
          </a:pPr>
          <a:r>
            <a:rPr lang="de-DE" sz="1700" b="1" kern="1200" dirty="0"/>
            <a:t>MSCA</a:t>
          </a:r>
        </a:p>
        <a:p>
          <a:pPr marL="342900" lvl="2" indent="-171450" algn="l" defTabSz="755650">
            <a:lnSpc>
              <a:spcPct val="90000"/>
            </a:lnSpc>
            <a:spcBef>
              <a:spcPct val="0"/>
            </a:spcBef>
            <a:spcAft>
              <a:spcPct val="15000"/>
            </a:spcAft>
            <a:buChar char="•"/>
          </a:pPr>
          <a:r>
            <a:rPr lang="de-DE" sz="1700" b="1" kern="1200" dirty="0"/>
            <a:t>ERC Grants</a:t>
          </a:r>
        </a:p>
        <a:p>
          <a:pPr marL="342900" lvl="2" indent="-171450" algn="l" defTabSz="755650">
            <a:lnSpc>
              <a:spcPct val="90000"/>
            </a:lnSpc>
            <a:spcBef>
              <a:spcPct val="0"/>
            </a:spcBef>
            <a:spcAft>
              <a:spcPct val="15000"/>
            </a:spcAft>
            <a:buChar char="•"/>
          </a:pPr>
          <a:r>
            <a:rPr lang="de-DE" sz="1700" b="1" kern="1200" dirty="0"/>
            <a:t>EIC</a:t>
          </a:r>
        </a:p>
      </dsp:txBody>
      <dsp:txXfrm>
        <a:off x="7830366" y="1157518"/>
        <a:ext cx="2976100" cy="3115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D9E04-76C0-4CC3-A0EC-AB75FA391386}" type="datetimeFigureOut">
              <a:rPr lang="el-GR" smtClean="0"/>
              <a:t>10/11/2023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BFBE1-6D43-4BD5-ADAC-7D2402ED3F82}" type="slidenum">
              <a:rPr lang="el-GR" smtClean="0"/>
              <a:t>‹#›</a:t>
            </a:fld>
            <a:endParaRPr lang="el-GR"/>
          </a:p>
        </p:txBody>
      </p:sp>
    </p:spTree>
    <p:extLst>
      <p:ext uri="{BB962C8B-B14F-4D97-AF65-F5344CB8AC3E}">
        <p14:creationId xmlns:p14="http://schemas.microsoft.com/office/powerpoint/2010/main" val="121628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from ‘</a:t>
            </a:r>
            <a:r>
              <a:rPr lang="en-US" sz="1200" b="0" i="0" u="none" strike="noStrike" kern="1200" baseline="0" dirty="0">
                <a:solidFill>
                  <a:schemeClr val="tx1"/>
                </a:solidFill>
                <a:latin typeface="+mn-lt"/>
                <a:ea typeface="+mn-ea"/>
                <a:cs typeface="+mn-cs"/>
              </a:rPr>
              <a:t>The Impact of EU Grants for Research and Innovation on Private Firms’ Performance’ https://ec.europa.eu/research/participants/documents/downloadPublic?documentIds=080166e5c01f3e57&amp;appId=PPGMS</a:t>
            </a:r>
            <a:endParaRPr lang="en-GB" dirty="0"/>
          </a:p>
          <a:p>
            <a:endParaRPr lang="en-GB" dirty="0"/>
          </a:p>
          <a:p>
            <a:r>
              <a:rPr lang="en-GB" dirty="0"/>
              <a:t>Other statistics: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Horizon 2020 is a highly </a:t>
            </a:r>
            <a:r>
              <a:rPr lang="en-GB" sz="1200" b="1" kern="1200" dirty="0">
                <a:solidFill>
                  <a:schemeClr val="tx1"/>
                </a:solidFill>
                <a:effectLst/>
                <a:latin typeface="+mn-lt"/>
                <a:ea typeface="+mn-ea"/>
                <a:cs typeface="+mn-cs"/>
              </a:rPr>
              <a:t>international and collaborative </a:t>
            </a:r>
            <a:r>
              <a:rPr lang="en-GB" sz="1200" kern="1200" dirty="0">
                <a:solidFill>
                  <a:schemeClr val="tx1"/>
                </a:solidFill>
                <a:effectLst/>
                <a:latin typeface="+mn-lt"/>
                <a:ea typeface="+mn-ea"/>
                <a:cs typeface="+mn-cs"/>
              </a:rPr>
              <a:t>programme, creating vast networks across countries sectors and disciplines: participants from more than 150 countries take part in the programme and form more than 1.5 million collaborations worldwide;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Horizon 2020 is producing </a:t>
            </a:r>
            <a:r>
              <a:rPr lang="en-GB" sz="1200" b="1" kern="1200" dirty="0">
                <a:solidFill>
                  <a:schemeClr val="tx1"/>
                </a:solidFill>
                <a:effectLst/>
                <a:latin typeface="+mn-lt"/>
                <a:ea typeface="+mn-ea"/>
                <a:cs typeface="+mn-cs"/>
              </a:rPr>
              <a:t>quality results</a:t>
            </a:r>
            <a:r>
              <a:rPr lang="en-GB" sz="1200" kern="1200" dirty="0">
                <a:solidFill>
                  <a:schemeClr val="tx1"/>
                </a:solidFill>
                <a:effectLst/>
                <a:latin typeface="+mn-lt"/>
                <a:ea typeface="+mn-ea"/>
                <a:cs typeface="+mn-cs"/>
              </a:rPr>
              <a:t> with almost 100 000 EU-funded peer reviewed scientific publications cited more than twice the world average (Field-Weighted Citation Index of 2.3), and  3 times more represented in the world’s top 1% of cited research compared to publication output of EU Member States. 60% of these publications are available in </a:t>
            </a:r>
            <a:r>
              <a:rPr lang="en-GB" sz="1200" b="1" kern="1200" dirty="0">
                <a:solidFill>
                  <a:schemeClr val="tx1"/>
                </a:solidFill>
                <a:effectLst/>
                <a:latin typeface="+mn-lt"/>
                <a:ea typeface="+mn-ea"/>
                <a:cs typeface="+mn-cs"/>
              </a:rPr>
              <a:t>open access</a:t>
            </a:r>
            <a:r>
              <a:rPr lang="en-GB" sz="1200" kern="1200" dirty="0">
                <a:solidFill>
                  <a:schemeClr val="tx1"/>
                </a:solidFill>
                <a:effectLst/>
                <a:latin typeface="+mn-lt"/>
                <a:ea typeface="+mn-ea"/>
                <a:cs typeface="+mn-cs"/>
              </a:rPr>
              <a:t> enabling a wide diffusion of knowledge and solutions. Since 2009 the Framework Programmes generated more than 10 000 patents with a higher market value than the world average. Overall, 75% of all patents are owned by European entities, over half (52%) of which are SMEs. Most patents are in the areas of biotechnology, pharmaceuticals and organic chemistry.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Horizon 2020 is an </a:t>
            </a:r>
            <a:r>
              <a:rPr lang="en-GB" sz="1200" b="1" kern="1200" dirty="0">
                <a:solidFill>
                  <a:schemeClr val="tx1"/>
                </a:solidFill>
                <a:effectLst/>
                <a:latin typeface="+mn-lt"/>
                <a:ea typeface="+mn-ea"/>
                <a:cs typeface="+mn-cs"/>
              </a:rPr>
              <a:t>attractive programme;</a:t>
            </a:r>
            <a:r>
              <a:rPr lang="en-GB" sz="1200" kern="1200" dirty="0">
                <a:solidFill>
                  <a:schemeClr val="tx1"/>
                </a:solidFill>
                <a:effectLst/>
                <a:latin typeface="+mn-lt"/>
                <a:ea typeface="+mn-ea"/>
                <a:cs typeface="+mn-cs"/>
              </a:rPr>
              <a:t> the number of proposals received per year doubled compared to the previous Framework Programme. However since EU resources are limited Horizon 2020 has been able to provide funding for only one in eight proposals (success rate of 11.9%). Of every four proposals evaluated as being ‘of high quality’, three could not be funded.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Horizon 2020 is an </a:t>
            </a:r>
            <a:r>
              <a:rPr lang="en-GB" sz="1200" b="1" kern="1200" dirty="0">
                <a:solidFill>
                  <a:schemeClr val="tx1"/>
                </a:solidFill>
                <a:effectLst/>
                <a:latin typeface="+mn-lt"/>
                <a:ea typeface="+mn-ea"/>
                <a:cs typeface="+mn-cs"/>
              </a:rPr>
              <a:t>efficient programme</a:t>
            </a:r>
            <a:r>
              <a:rPr lang="en-GB" sz="1200" kern="1200" dirty="0">
                <a:solidFill>
                  <a:schemeClr val="tx1"/>
                </a:solidFill>
                <a:effectLst/>
                <a:latin typeface="+mn-lt"/>
                <a:ea typeface="+mn-ea"/>
                <a:cs typeface="+mn-cs"/>
              </a:rPr>
              <a:t>: As a result of simplification efforts grant agreements are now signed 1.7 times faster, taking an average of 184 days as against 313 under FP7. Overall, 89% of grant agreements are signed within the 245-day ‘time to grant’ target7.</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Horizon 2020 is a Programme designed with an investment mind-set rather than as a ‘funding’ instrument. It is built to help the EU make the transition towards a sustainable and prosperous future. Horizon 2020 </a:t>
            </a:r>
            <a:r>
              <a:rPr lang="en-GB" sz="1200" b="1" kern="1200" dirty="0">
                <a:solidFill>
                  <a:schemeClr val="tx1"/>
                </a:solidFill>
                <a:effectLst/>
                <a:latin typeface="+mn-lt"/>
                <a:ea typeface="+mn-ea"/>
                <a:cs typeface="+mn-cs"/>
              </a:rPr>
              <a:t>significantly contributes </a:t>
            </a:r>
            <a:r>
              <a:rPr lang="en-GB" sz="1200" kern="1200" dirty="0">
                <a:solidFill>
                  <a:schemeClr val="tx1"/>
                </a:solidFill>
                <a:effectLst/>
                <a:latin typeface="+mn-lt"/>
                <a:ea typeface="+mn-ea"/>
                <a:cs typeface="+mn-cs"/>
              </a:rPr>
              <a:t>to the achievement of the United Nations </a:t>
            </a:r>
            <a:r>
              <a:rPr lang="en-GB" sz="1200" b="1" kern="1200" dirty="0">
                <a:solidFill>
                  <a:schemeClr val="tx1"/>
                </a:solidFill>
                <a:effectLst/>
                <a:latin typeface="+mn-lt"/>
                <a:ea typeface="+mn-ea"/>
                <a:cs typeface="+mn-cs"/>
              </a:rPr>
              <a:t>Sustainable Development Goals</a:t>
            </a:r>
            <a:r>
              <a:rPr lang="en-GB" sz="1200" kern="1200" dirty="0">
                <a:solidFill>
                  <a:schemeClr val="tx1"/>
                </a:solidFill>
                <a:effectLst/>
                <a:latin typeface="+mn-lt"/>
                <a:ea typeface="+mn-ea"/>
                <a:cs typeface="+mn-cs"/>
              </a:rPr>
              <a:t> (SDG), with up to 84% of the programme’s investments related to at least one SDG and, 30% of the programme’s investments related to </a:t>
            </a:r>
            <a:r>
              <a:rPr lang="en-GB" sz="1200" b="1" kern="1200" dirty="0">
                <a:solidFill>
                  <a:schemeClr val="tx1"/>
                </a:solidFill>
                <a:effectLst/>
                <a:latin typeface="+mn-lt"/>
                <a:ea typeface="+mn-ea"/>
                <a:cs typeface="+mn-cs"/>
              </a:rPr>
              <a:t>climate action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Horizon 2020 has shown a great level of </a:t>
            </a:r>
            <a:r>
              <a:rPr lang="en-GB" sz="1200" b="1" kern="1200" dirty="0">
                <a:solidFill>
                  <a:schemeClr val="tx1"/>
                </a:solidFill>
                <a:effectLst/>
                <a:latin typeface="+mn-lt"/>
                <a:ea typeface="+mn-ea"/>
                <a:cs typeface="+mn-cs"/>
              </a:rPr>
              <a:t>flexibility</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and ability to act fast</a:t>
            </a:r>
            <a:r>
              <a:rPr lang="en-GB" sz="1200" kern="1200" dirty="0">
                <a:solidFill>
                  <a:schemeClr val="tx1"/>
                </a:solidFill>
                <a:effectLst/>
                <a:latin typeface="+mn-lt"/>
                <a:ea typeface="+mn-ea"/>
                <a:cs typeface="+mn-cs"/>
              </a:rPr>
              <a:t>. The Programme is at the forefront of supporting research and innovation efforts, including preparedness for pandemics: €4.1 billion were invested from 2007 to 2019 on infectious diseases, including initiatives to address antimicrobial resistance, as well as preparedness and emergency response to outbreaks (Ebola, </a:t>
            </a:r>
            <a:r>
              <a:rPr lang="en-GB" sz="1200" kern="1200" dirty="0" err="1">
                <a:solidFill>
                  <a:schemeClr val="tx1"/>
                </a:solidFill>
                <a:effectLst/>
                <a:latin typeface="+mn-lt"/>
                <a:ea typeface="+mn-ea"/>
                <a:cs typeface="+mn-cs"/>
              </a:rPr>
              <a:t>Zika</a:t>
            </a:r>
            <a:r>
              <a:rPr lang="en-GB" sz="1200" kern="1200" dirty="0">
                <a:solidFill>
                  <a:schemeClr val="tx1"/>
                </a:solidFill>
                <a:effectLst/>
                <a:latin typeface="+mn-lt"/>
                <a:ea typeface="+mn-ea"/>
                <a:cs typeface="+mn-cs"/>
              </a:rPr>
              <a:t>)). On 31 January 2020, seven days after the first COVID-19 case in Europe, EUR 48.2 million were already mobilised through Horizon 2020 to support research on the new coronavirus. As of today, over a billion euros have been committed for this purpose. When research activities are of such a scale and complexity that no single Member State can provide the necessary financial or personnel resources alone, EU R&amp;I programme helps sharing the risks and leveraging sufficiently large investments to generate a critical mass of money and talent to develop solutions, fast.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International cooperation</a:t>
            </a:r>
            <a:r>
              <a:rPr lang="en-GB" sz="1200" kern="1200" dirty="0">
                <a:solidFill>
                  <a:schemeClr val="tx1"/>
                </a:solidFill>
                <a:effectLst/>
                <a:latin typeface="+mn-lt"/>
                <a:ea typeface="+mn-ea"/>
                <a:cs typeface="+mn-cs"/>
              </a:rPr>
              <a:t> in research and innovation has long been a strategic priority for the EU. With participants from more than 150 countries around the globe Horizon 2020 demonstrates a broad international outreach.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41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50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1001290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170892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2480613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28813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28278167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760484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4140311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2645725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2043239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680975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1358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026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93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938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81228698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3645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695392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24056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10/11/2023</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1800013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10/11/2023</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59304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76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55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24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04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51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1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2719365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7245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c.europa.eu/info/funding-tenders/opportunities/portal/screen/how-to-participate/reference-documents;programCode=HORIZON" TargetMode="Externa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research/participants/documents/downloadPublic?documentIds=080166e5c01f3e57&amp;appId=PPGMS"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Session 1: </a:t>
            </a:r>
            <a:r>
              <a:rPr lang="de-DE" dirty="0" err="1"/>
              <a:t>Introduction</a:t>
            </a:r>
            <a:br>
              <a:rPr lang="de-AT" dirty="0"/>
            </a:b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563526" y="367570"/>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Funding &amp; Tenders Portal (FTP) – How to find a call? (I)</a:t>
            </a:r>
          </a:p>
        </p:txBody>
      </p:sp>
      <p:pic>
        <p:nvPicPr>
          <p:cNvPr id="18" name="Grafik 17"/>
          <p:cNvPicPr>
            <a:picLocks noChangeAspect="1"/>
          </p:cNvPicPr>
          <p:nvPr/>
        </p:nvPicPr>
        <p:blipFill>
          <a:blip r:embed="rId2"/>
          <a:stretch>
            <a:fillRect/>
          </a:stretch>
        </p:blipFill>
        <p:spPr>
          <a:xfrm>
            <a:off x="241378" y="1114371"/>
            <a:ext cx="10787865" cy="4642242"/>
          </a:xfrm>
          <a:prstGeom prst="rect">
            <a:avLst/>
          </a:prstGeom>
        </p:spPr>
      </p:pic>
      <p:sp>
        <p:nvSpPr>
          <p:cNvPr id="19" name="Rechteck 18"/>
          <p:cNvSpPr/>
          <p:nvPr/>
        </p:nvSpPr>
        <p:spPr>
          <a:xfrm>
            <a:off x="563526" y="6488668"/>
            <a:ext cx="115115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4D4D4D"/>
                </a:solidFill>
                <a:effectLst/>
                <a:uLnTx/>
                <a:uFillTx/>
                <a:latin typeface="Arial"/>
                <a:ea typeface="+mn-ea"/>
                <a:cs typeface="+mn-cs"/>
                <a:hlinkClick r:id="rId3"/>
              </a:rPr>
              <a:t>https://ec.europa.eu/info/funding-tenders/opportunities/portal/screen/home</a:t>
            </a:r>
            <a:r>
              <a:rPr kumimoji="0" lang="de-AT" sz="1800" b="0" i="0" u="none" strike="noStrike" kern="1200" cap="none" spc="0" normalizeH="0" baseline="0" noProof="0" dirty="0">
                <a:ln>
                  <a:noFill/>
                </a:ln>
                <a:solidFill>
                  <a:srgbClr val="4D4D4D"/>
                </a:solidFill>
                <a:effectLst/>
                <a:uLnTx/>
                <a:uFillTx/>
                <a:latin typeface="Arial"/>
                <a:ea typeface="+mn-ea"/>
                <a:cs typeface="+mn-cs"/>
              </a:rPr>
              <a:t> </a:t>
            </a:r>
          </a:p>
        </p:txBody>
      </p:sp>
    </p:spTree>
    <p:extLst>
      <p:ext uri="{BB962C8B-B14F-4D97-AF65-F5344CB8AC3E}">
        <p14:creationId xmlns:p14="http://schemas.microsoft.com/office/powerpoint/2010/main" val="323418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3" name="Inhaltsplatzhalter 2"/>
          <p:cNvSpPr txBox="1">
            <a:spLocks/>
          </p:cNvSpPr>
          <p:nvPr/>
        </p:nvSpPr>
        <p:spPr bwMode="auto">
          <a:xfrm>
            <a:off x="881038" y="2097460"/>
            <a:ext cx="7974135" cy="3990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80975" marR="0" lvl="0" indent="-180975" algn="l" defTabSz="914400" rtl="0" eaLnBrk="0" fontAlgn="base" latinLnBrk="0" hangingPunct="0">
              <a:lnSpc>
                <a:spcPct val="100000"/>
              </a:lnSpc>
              <a:spcBef>
                <a:spcPct val="20000"/>
              </a:spcBef>
              <a:spcAft>
                <a:spcPts val="12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Introduction</a:t>
            </a:r>
            <a:r>
              <a:rPr kumimoji="0" lang="de-DE" sz="1600" b="0" i="0" u="none" strike="noStrike" kern="0" cap="none" spc="0" normalizeH="0" baseline="0" noProof="0" dirty="0">
                <a:ln>
                  <a:noFill/>
                </a:ln>
                <a:solidFill>
                  <a:srgbClr val="4D4D4D"/>
                </a:solidFill>
                <a:effectLst/>
                <a:uLnTx/>
                <a:uFillTx/>
                <a:latin typeface="Arial"/>
                <a:ea typeface="+mn-ea"/>
                <a:cs typeface="+mn-cs"/>
              </a:rPr>
              <a:t> </a:t>
            </a:r>
          </a:p>
          <a:p>
            <a:pPr marL="180975" marR="0" lvl="0" indent="-180975" algn="l" defTabSz="914400" rtl="0" eaLnBrk="0" fontAlgn="base" latinLnBrk="0" hangingPunct="0">
              <a:lnSpc>
                <a:spcPct val="100000"/>
              </a:lnSpc>
              <a:spcBef>
                <a:spcPct val="20000"/>
              </a:spcBef>
              <a:spcAft>
                <a:spcPts val="6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Overview</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of</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the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scheduled</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call</a:t>
            </a:r>
            <a:r>
              <a:rPr kumimoji="0" lang="de-DE" sz="1600" b="0" i="0" u="none" strike="noStrike" kern="0" cap="none" spc="0" normalizeH="0" baseline="0" noProof="0" dirty="0">
                <a:ln>
                  <a:noFill/>
                </a:ln>
                <a:solidFill>
                  <a:srgbClr val="4D4D4D"/>
                </a:solidFill>
                <a:effectLst/>
                <a:uLnTx/>
                <a:uFillTx/>
                <a:latin typeface="Arial"/>
                <a:ea typeface="+mn-ea"/>
                <a:cs typeface="+mn-cs"/>
              </a:rPr>
              <a:t>(s)  </a:t>
            </a:r>
          </a:p>
          <a:p>
            <a:pPr marL="266700" marR="0" lvl="1" indent="-266700" algn="l" defTabSz="914400" rtl="0" eaLnBrk="0" fontAlgn="base" latinLnBrk="0" hangingPunct="0">
              <a:lnSpc>
                <a:spcPct val="100000"/>
              </a:lnSpc>
              <a:spcBef>
                <a:spcPct val="20000"/>
              </a:spcBef>
              <a:spcAft>
                <a:spcPts val="1200"/>
              </a:spcAft>
              <a:buClr>
                <a:srgbClr val="F39E0C"/>
              </a:buClr>
              <a:buSzTx/>
              <a:buFontTx/>
              <a:buChar char="•"/>
              <a:tabLst/>
              <a:defRPr/>
            </a:pPr>
            <a:r>
              <a:rPr kumimoji="0" lang="de-DE" sz="1600" b="1" i="0" u="none" strike="noStrike" kern="0" cap="none" spc="0" normalizeH="0" baseline="0" noProof="0" dirty="0">
                <a:ln>
                  <a:noFill/>
                </a:ln>
                <a:solidFill>
                  <a:srgbClr val="F39E0C"/>
                </a:solidFill>
                <a:effectLst/>
                <a:uLnTx/>
                <a:uFillTx/>
                <a:latin typeface="Arial"/>
                <a:ea typeface="+mn-ea"/>
                <a:cs typeface="+mn-cs"/>
              </a:rPr>
              <a:t>Description of </a:t>
            </a:r>
            <a:r>
              <a:rPr kumimoji="0" lang="de-DE" sz="1600" b="1" i="0" u="none" strike="noStrike" kern="0" cap="none" spc="0" normalizeH="0" baseline="0" noProof="0" dirty="0" err="1">
                <a:ln>
                  <a:noFill/>
                </a:ln>
                <a:solidFill>
                  <a:srgbClr val="F39E0C"/>
                </a:solidFill>
                <a:effectLst/>
                <a:uLnTx/>
                <a:uFillTx/>
                <a:latin typeface="Arial"/>
                <a:ea typeface="+mn-ea"/>
                <a:cs typeface="+mn-cs"/>
              </a:rPr>
              <a:t>the</a:t>
            </a:r>
            <a:r>
              <a:rPr kumimoji="0" lang="de-DE" sz="1600" b="1" i="0" u="none" strike="noStrike" kern="0" cap="none" spc="0" normalizeH="0" baseline="0" noProof="0" dirty="0">
                <a:ln>
                  <a:noFill/>
                </a:ln>
                <a:solidFill>
                  <a:srgbClr val="F39E0C"/>
                </a:solidFill>
                <a:effectLst/>
                <a:uLnTx/>
                <a:uFillTx/>
                <a:latin typeface="Arial"/>
                <a:ea typeface="+mn-ea"/>
                <a:cs typeface="+mn-cs"/>
              </a:rPr>
              <a:t> </a:t>
            </a:r>
            <a:r>
              <a:rPr kumimoji="0" lang="de-DE" sz="1600" b="1" i="0" u="none" strike="noStrike" kern="0" cap="none" spc="0" normalizeH="0" baseline="0" noProof="0" dirty="0" err="1">
                <a:ln>
                  <a:noFill/>
                </a:ln>
                <a:solidFill>
                  <a:srgbClr val="F39E0C"/>
                </a:solidFill>
                <a:effectLst/>
                <a:uLnTx/>
                <a:uFillTx/>
                <a:latin typeface="Arial"/>
                <a:ea typeface="+mn-ea"/>
                <a:cs typeface="+mn-cs"/>
              </a:rPr>
              <a:t>topics</a:t>
            </a:r>
            <a:endParaRPr kumimoji="0" lang="de-DE" sz="1600" b="1" i="0" u="none" strike="noStrike" kern="0" cap="none" spc="0" normalizeH="0" baseline="0" noProof="0" dirty="0">
              <a:ln>
                <a:noFill/>
              </a:ln>
              <a:solidFill>
                <a:srgbClr val="F39E0C"/>
              </a:solidFill>
              <a:effectLst/>
              <a:uLnTx/>
              <a:uFillTx/>
              <a:latin typeface="Arial"/>
              <a:ea typeface="+mn-ea"/>
              <a:cs typeface="+mn-cs"/>
            </a:endParaRPr>
          </a:p>
          <a:p>
            <a:pPr marL="266700" marR="0" lvl="1" indent="-266700" algn="l" defTabSz="914400" rtl="0" eaLnBrk="0" fontAlgn="base" latinLnBrk="0" hangingPunct="0">
              <a:lnSpc>
                <a:spcPct val="100000"/>
              </a:lnSpc>
              <a:spcBef>
                <a:spcPct val="20000"/>
              </a:spcBef>
              <a:spcAft>
                <a:spcPts val="1200"/>
              </a:spcAft>
              <a:buClr>
                <a:srgbClr val="F39E0C"/>
              </a:buClr>
              <a:buSzTx/>
              <a:buFontTx/>
              <a:buChar char="•"/>
              <a:tabLst/>
              <a:defRPr/>
            </a:pPr>
            <a:r>
              <a:rPr kumimoji="0" lang="de-DE" sz="1600" b="1" i="0" u="none" strike="noStrike" kern="0" cap="none" spc="0" normalizeH="0" baseline="0" noProof="0" dirty="0">
                <a:ln>
                  <a:noFill/>
                </a:ln>
                <a:solidFill>
                  <a:srgbClr val="F39E0C"/>
                </a:solidFill>
                <a:effectLst/>
                <a:uLnTx/>
                <a:uFillTx/>
                <a:latin typeface="Arial"/>
                <a:ea typeface="+mn-ea"/>
                <a:cs typeface="+mn-cs"/>
              </a:rPr>
              <a:t>Call Key </a:t>
            </a:r>
            <a:r>
              <a:rPr kumimoji="0" lang="de-DE" sz="1600" b="1" i="0" u="none" strike="noStrike" kern="0" cap="none" spc="0" normalizeH="0" baseline="0" noProof="0" dirty="0" err="1">
                <a:ln>
                  <a:noFill/>
                </a:ln>
                <a:solidFill>
                  <a:srgbClr val="F39E0C"/>
                </a:solidFill>
                <a:effectLst/>
                <a:uLnTx/>
                <a:uFillTx/>
                <a:latin typeface="Arial"/>
                <a:ea typeface="+mn-ea"/>
                <a:cs typeface="+mn-cs"/>
              </a:rPr>
              <a:t>data</a:t>
            </a:r>
            <a:r>
              <a:rPr kumimoji="0" lang="de-DE" sz="1600" b="1" i="0" u="none" strike="noStrike" kern="0" cap="none" spc="0" normalizeH="0" baseline="0" noProof="0" dirty="0">
                <a:ln>
                  <a:noFill/>
                </a:ln>
                <a:solidFill>
                  <a:srgbClr val="F39E0C"/>
                </a:solidFill>
                <a:effectLst/>
                <a:uLnTx/>
                <a:uFillTx/>
                <a:latin typeface="Arial"/>
                <a:ea typeface="+mn-ea"/>
                <a:cs typeface="+mn-cs"/>
              </a:rPr>
              <a:t>:</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Opening</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date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deadline</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a:ln>
                  <a:noFill/>
                </a:ln>
                <a:solidFill>
                  <a:srgbClr val="4D4D4D"/>
                </a:solidFill>
                <a:effectLst/>
                <a:uLnTx/>
                <a:uFillTx/>
                <a:latin typeface="Arial"/>
                <a:ea typeface="+mn-ea"/>
                <a:cs typeface="+mn-cs"/>
              </a:rPr>
              <a:t>Type </a:t>
            </a:r>
            <a:r>
              <a:rPr kumimoji="0" lang="de-DE" sz="1600" b="0" i="0" u="none" strike="noStrike" kern="0" cap="none" spc="0" normalizeH="0" baseline="0" noProof="0" dirty="0" err="1">
                <a:ln>
                  <a:noFill/>
                </a:ln>
                <a:solidFill>
                  <a:srgbClr val="4D4D4D"/>
                </a:solidFill>
                <a:effectLst/>
                <a:uLnTx/>
                <a:uFillTx/>
                <a:latin typeface="Arial"/>
                <a:ea typeface="+mn-ea"/>
                <a:cs typeface="+mn-cs"/>
              </a:rPr>
              <a:t>of</a:t>
            </a:r>
            <a:r>
              <a:rPr kumimoji="0" lang="de-DE" sz="1600" b="0" i="0" u="none" strike="noStrike" kern="0" cap="none" spc="0" normalizeH="0" baseline="0" noProof="0" dirty="0">
                <a:ln>
                  <a:noFill/>
                </a:ln>
                <a:solidFill>
                  <a:srgbClr val="4D4D4D"/>
                </a:solidFill>
                <a:effectLst/>
                <a:uLnTx/>
                <a:uFillTx/>
                <a:latin typeface="Arial"/>
                <a:ea typeface="+mn-ea"/>
                <a:cs typeface="+mn-cs"/>
              </a:rPr>
              <a:t> Action (RIA,CSA,IA, </a:t>
            </a:r>
            <a:r>
              <a:rPr kumimoji="0" lang="de-DE" sz="1600" b="0" i="0" u="none" strike="noStrike" kern="0" cap="none" spc="0" normalizeH="0" baseline="0" noProof="0" dirty="0" err="1">
                <a:ln>
                  <a:noFill/>
                </a:ln>
                <a:solidFill>
                  <a:srgbClr val="4D4D4D"/>
                </a:solidFill>
                <a:effectLst/>
                <a:uLnTx/>
                <a:uFillTx/>
                <a:latin typeface="Arial"/>
                <a:ea typeface="+mn-ea"/>
                <a:cs typeface="+mn-cs"/>
              </a:rPr>
              <a:t>etc</a:t>
            </a:r>
            <a:r>
              <a:rPr kumimoji="0" lang="de-DE" sz="1600" b="0" i="0" u="none" strike="noStrike" kern="0" cap="none" spc="0" normalizeH="0" baseline="0" noProof="0" dirty="0">
                <a:ln>
                  <a:noFill/>
                </a:ln>
                <a:solidFill>
                  <a:srgbClr val="4D4D4D"/>
                </a:solidFill>
                <a:effectLst/>
                <a:uLnTx/>
                <a:uFillTx/>
                <a:latin typeface="Arial"/>
                <a:ea typeface="+mn-ea"/>
                <a:cs typeface="+mn-cs"/>
              </a:rPr>
              <a:t>)</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indicative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budget</a:t>
            </a:r>
            <a:r>
              <a:rPr kumimoji="0" lang="de-DE" sz="1600" b="0" i="0" u="none" strike="noStrike" kern="0" cap="none" spc="0" normalizeH="0" baseline="0" noProof="0" dirty="0">
                <a:ln>
                  <a:noFill/>
                </a:ln>
                <a:solidFill>
                  <a:srgbClr val="4D4D4D"/>
                </a:solidFill>
                <a:effectLst/>
                <a:uLnTx/>
                <a:uFillTx/>
                <a:latin typeface="Arial"/>
                <a:ea typeface="+mn-ea"/>
                <a:cs typeface="+mn-cs"/>
              </a:rPr>
              <a:t> per Topic/Call</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one</a:t>
            </a:r>
            <a:r>
              <a:rPr kumimoji="0" lang="de-DE" sz="1600" b="0" i="0" u="none" strike="noStrike" kern="0" cap="none" spc="0" normalizeH="0" baseline="0" noProof="0" dirty="0">
                <a:ln>
                  <a:noFill/>
                </a:ln>
                <a:solidFill>
                  <a:srgbClr val="4D4D4D"/>
                </a:solidFill>
                <a:effectLst/>
                <a:uLnTx/>
                <a:uFillTx/>
                <a:latin typeface="Arial"/>
                <a:ea typeface="+mn-ea"/>
                <a:cs typeface="+mn-cs"/>
              </a:rPr>
              <a:t>-stage/</a:t>
            </a:r>
            <a:r>
              <a:rPr kumimoji="0" lang="de-DE" sz="1600" b="0" i="0" u="none" strike="noStrike" kern="0" cap="none" spc="0" normalizeH="0" baseline="0" noProof="0" dirty="0" err="1">
                <a:ln>
                  <a:noFill/>
                </a:ln>
                <a:solidFill>
                  <a:srgbClr val="4D4D4D"/>
                </a:solidFill>
                <a:effectLst/>
                <a:uLnTx/>
                <a:uFillTx/>
                <a:latin typeface="Arial"/>
                <a:ea typeface="+mn-ea"/>
                <a:cs typeface="+mn-cs"/>
              </a:rPr>
              <a:t>two</a:t>
            </a:r>
            <a:r>
              <a:rPr kumimoji="0" lang="de-DE" sz="1600" b="0" i="0" u="none" strike="noStrike" kern="0" cap="none" spc="0" normalizeH="0" baseline="0" noProof="0" dirty="0">
                <a:ln>
                  <a:noFill/>
                </a:ln>
                <a:solidFill>
                  <a:srgbClr val="4D4D4D"/>
                </a:solidFill>
                <a:effectLst/>
                <a:uLnTx/>
                <a:uFillTx/>
                <a:latin typeface="Arial"/>
                <a:ea typeface="+mn-ea"/>
                <a:cs typeface="+mn-cs"/>
              </a:rPr>
              <a:t>-stage </a:t>
            </a:r>
            <a:r>
              <a:rPr kumimoji="0" lang="de-DE" sz="1600" b="0" i="0" u="none" strike="noStrike" kern="0" cap="none" spc="0" normalizeH="0" baseline="0" noProof="0" dirty="0" err="1">
                <a:ln>
                  <a:noFill/>
                </a:ln>
                <a:solidFill>
                  <a:srgbClr val="4D4D4D"/>
                </a:solidFill>
                <a:effectLst/>
                <a:uLnTx/>
                <a:uFillTx/>
                <a:latin typeface="Arial"/>
                <a:ea typeface="+mn-ea"/>
                <a:cs typeface="+mn-cs"/>
              </a:rPr>
              <a:t>procedure</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361950" marR="0" lvl="2" indent="-180975" algn="l" defTabSz="914400" rtl="0" eaLnBrk="0" fontAlgn="base" latinLnBrk="0" hangingPunct="0">
              <a:lnSpc>
                <a:spcPct val="100000"/>
              </a:lnSpc>
              <a:spcBef>
                <a:spcPct val="20000"/>
              </a:spcBef>
              <a:spcAft>
                <a:spcPts val="12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indicative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date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for</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evaluation</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outcome</a:t>
            </a:r>
            <a:r>
              <a:rPr kumimoji="0" lang="de-DE" sz="1600" b="0" i="0" u="none" strike="noStrike" kern="0" cap="none" spc="0" normalizeH="0" baseline="0" noProof="0" dirty="0">
                <a:ln>
                  <a:noFill/>
                </a:ln>
                <a:solidFill>
                  <a:srgbClr val="4D4D4D"/>
                </a:solidFill>
                <a:effectLst/>
                <a:uLnTx/>
                <a:uFillTx/>
                <a:latin typeface="Arial"/>
                <a:ea typeface="+mn-ea"/>
                <a:cs typeface="+mn-cs"/>
              </a:rPr>
              <a:t> &amp; </a:t>
            </a:r>
            <a:r>
              <a:rPr kumimoji="0" lang="de-DE" sz="1600" b="0" i="0" u="none" strike="noStrike" kern="0" cap="none" spc="0" normalizeH="0" baseline="0" noProof="0" dirty="0" err="1">
                <a:ln>
                  <a:noFill/>
                </a:ln>
                <a:solidFill>
                  <a:srgbClr val="4D4D4D"/>
                </a:solidFill>
                <a:effectLst/>
                <a:uLnTx/>
                <a:uFillTx/>
                <a:latin typeface="Arial"/>
                <a:ea typeface="+mn-ea"/>
                <a:cs typeface="+mn-cs"/>
              </a:rPr>
              <a:t>grant</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signing</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180975" marR="0" lvl="0" indent="-180975" algn="l" defTabSz="914400" rtl="0" eaLnBrk="0" fontAlgn="base" latinLnBrk="0" hangingPunct="0">
              <a:lnSpc>
                <a:spcPct val="100000"/>
              </a:lnSpc>
              <a:spcBef>
                <a:spcPct val="20000"/>
              </a:spcBef>
              <a:spcAft>
                <a:spcPts val="6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a:ln>
                  <a:noFill/>
                </a:ln>
                <a:solidFill>
                  <a:srgbClr val="4D4D4D"/>
                </a:solidFill>
                <a:effectLst/>
                <a:uLnTx/>
                <a:uFillTx/>
                <a:latin typeface="Arial"/>
                <a:ea typeface="+mn-ea"/>
                <a:cs typeface="+mn-cs"/>
              </a:rPr>
              <a:t>Budget</a:t>
            </a:r>
          </a:p>
          <a:p>
            <a:pPr marL="180975" marR="0" lvl="0" indent="-180975" algn="l" defTabSz="914400" rtl="0" eaLnBrk="0" fontAlgn="base" latinLnBrk="0" hangingPunct="0">
              <a:lnSpc>
                <a:spcPct val="100000"/>
              </a:lnSpc>
              <a:spcBef>
                <a:spcPct val="20000"/>
              </a:spcBef>
              <a:spcAft>
                <a:spcPts val="600"/>
              </a:spcAft>
              <a:buClr>
                <a:srgbClr val="CD5A57"/>
              </a:buClr>
              <a:buSzPct val="120000"/>
              <a:buFont typeface="Arial" panose="020B0604020202020204" pitchFamily="34" charset="0"/>
              <a:buChar char="•"/>
              <a:tabLst/>
              <a:defRPr/>
            </a:pPr>
            <a:endParaRPr kumimoji="0" lang="de-DE" sz="1600" b="0" i="0" u="none" strike="noStrike" kern="0" cap="none" spc="0" normalizeH="0" baseline="0" noProof="0" dirty="0">
              <a:ln>
                <a:noFill/>
              </a:ln>
              <a:solidFill>
                <a:srgbClr val="4D4D4D">
                  <a:lumMod val="85000"/>
                  <a:lumOff val="15000"/>
                </a:srgbClr>
              </a:solidFill>
              <a:effectLst/>
              <a:uLnTx/>
              <a:uFillTx/>
              <a:latin typeface="Arial"/>
              <a:ea typeface="+mn-ea"/>
              <a:cs typeface="+mn-cs"/>
            </a:endParaRPr>
          </a:p>
        </p:txBody>
      </p:sp>
      <p:sp>
        <p:nvSpPr>
          <p:cNvPr id="14" name="Titolo 1"/>
          <p:cNvSpPr txBox="1">
            <a:spLocks/>
          </p:cNvSpPr>
          <p:nvPr/>
        </p:nvSpPr>
        <p:spPr bwMode="auto">
          <a:xfrm>
            <a:off x="716154" y="196833"/>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2. How to find a call? (II)</a:t>
            </a:r>
          </a:p>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rPr>
              <a:t>What information do thematic work programmes provide?</a:t>
            </a:r>
          </a:p>
        </p:txBody>
      </p:sp>
      <p:sp>
        <p:nvSpPr>
          <p:cNvPr id="15" name="Rechteck 14">
            <a:extLst>
              <a:ext uri="{FF2B5EF4-FFF2-40B4-BE49-F238E27FC236}">
                <a16:creationId xmlns:a16="http://schemas.microsoft.com/office/drawing/2014/main" id="{39541ACF-54AD-F948-8603-332E92BA2154}"/>
              </a:ext>
            </a:extLst>
          </p:cNvPr>
          <p:cNvSpPr/>
          <p:nvPr/>
        </p:nvSpPr>
        <p:spPr>
          <a:xfrm>
            <a:off x="716154" y="6513305"/>
            <a:ext cx="1001209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https://ec.europa.eu/info/funding-tenders/opportunities/portal/screen/how-to-participate/reference-documents;programCode=HORIZON</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p>
        </p:txBody>
      </p:sp>
      <p:pic>
        <p:nvPicPr>
          <p:cNvPr id="10" name="Grafik 9"/>
          <p:cNvPicPr>
            <a:picLocks noChangeAspect="1"/>
          </p:cNvPicPr>
          <p:nvPr/>
        </p:nvPicPr>
        <p:blipFill>
          <a:blip r:embed="rId3"/>
          <a:stretch>
            <a:fillRect/>
          </a:stretch>
        </p:blipFill>
        <p:spPr>
          <a:xfrm>
            <a:off x="9477670" y="748619"/>
            <a:ext cx="2649358" cy="5039611"/>
          </a:xfrm>
          <a:prstGeom prst="rect">
            <a:avLst/>
          </a:prstGeom>
        </p:spPr>
      </p:pic>
      <p:pic>
        <p:nvPicPr>
          <p:cNvPr id="2" name="Grafik 1"/>
          <p:cNvPicPr>
            <a:picLocks noChangeAspect="1"/>
          </p:cNvPicPr>
          <p:nvPr/>
        </p:nvPicPr>
        <p:blipFill>
          <a:blip r:embed="rId4"/>
          <a:stretch>
            <a:fillRect/>
          </a:stretch>
        </p:blipFill>
        <p:spPr>
          <a:xfrm>
            <a:off x="5948320" y="1558346"/>
            <a:ext cx="2906853" cy="3420155"/>
          </a:xfrm>
          <a:prstGeom prst="rect">
            <a:avLst/>
          </a:prstGeom>
        </p:spPr>
      </p:pic>
    </p:spTree>
    <p:extLst>
      <p:ext uri="{BB962C8B-B14F-4D97-AF65-F5344CB8AC3E}">
        <p14:creationId xmlns:p14="http://schemas.microsoft.com/office/powerpoint/2010/main" val="2291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down)">
                                      <p:cBhvr>
                                        <p:cTn id="15" dur="500"/>
                                        <p:tgtEl>
                                          <p:spTgt spid="1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wipe(down)">
                                      <p:cBhvr>
                                        <p:cTn id="18" dur="500"/>
                                        <p:tgtEl>
                                          <p:spTgt spid="1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wipe(down)">
                                      <p:cBhvr>
                                        <p:cTn id="21" dur="500"/>
                                        <p:tgtEl>
                                          <p:spTgt spid="1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wipe(down)">
                                      <p:cBhvr>
                                        <p:cTn id="24" dur="500"/>
                                        <p:tgtEl>
                                          <p:spTgt spid="1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wipe(down)">
                                      <p:cBhvr>
                                        <p:cTn id="27" dur="500"/>
                                        <p:tgtEl>
                                          <p:spTgt spid="1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xEl>
                                              <p:pRg st="7" end="7"/>
                                            </p:txEl>
                                          </p:spTgt>
                                        </p:tgtEl>
                                        <p:attrNameLst>
                                          <p:attrName>style.visibility</p:attrName>
                                        </p:attrNameLst>
                                      </p:cBhvr>
                                      <p:to>
                                        <p:strVal val="visible"/>
                                      </p:to>
                                    </p:set>
                                    <p:animEffect transition="in" filter="wipe(down)">
                                      <p:cBhvr>
                                        <p:cTn id="30" dur="500"/>
                                        <p:tgtEl>
                                          <p:spTgt spid="1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xEl>
                                              <p:pRg st="8" end="8"/>
                                            </p:txEl>
                                          </p:spTgt>
                                        </p:tgtEl>
                                        <p:attrNameLst>
                                          <p:attrName>style.visibility</p:attrName>
                                        </p:attrNameLst>
                                      </p:cBhvr>
                                      <p:to>
                                        <p:strVal val="visible"/>
                                      </p:to>
                                    </p:set>
                                    <p:animEffect transition="in" filter="wipe(down)">
                                      <p:cBhvr>
                                        <p:cTn id="33" dur="500"/>
                                        <p:tgtEl>
                                          <p:spTgt spid="1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xEl>
                                              <p:pRg st="9" end="9"/>
                                            </p:txEl>
                                          </p:spTgt>
                                        </p:tgtEl>
                                        <p:attrNameLst>
                                          <p:attrName>style.visibility</p:attrName>
                                        </p:attrNameLst>
                                      </p:cBhvr>
                                      <p:to>
                                        <p:strVal val="visible"/>
                                      </p:to>
                                    </p:set>
                                    <p:animEffect transition="in" filter="wipe(left)">
                                      <p:cBhvr>
                                        <p:cTn id="38"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25370" y="5434073"/>
            <a:ext cx="11605945" cy="284089"/>
          </a:xfrm>
          <a:prstGeom prst="rect">
            <a:avLst/>
          </a:prstGeom>
          <a:solidFill>
            <a:schemeClr val="bg2">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p:cNvSpPr/>
          <p:nvPr/>
        </p:nvSpPr>
        <p:spPr>
          <a:xfrm>
            <a:off x="8307810" y="2789875"/>
            <a:ext cx="3623506" cy="2182996"/>
          </a:xfrm>
          <a:prstGeom prst="rect">
            <a:avLst/>
          </a:prstGeom>
          <a:solidFill>
            <a:schemeClr val="bg2">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p:cNvSpPr/>
          <p:nvPr/>
        </p:nvSpPr>
        <p:spPr>
          <a:xfrm>
            <a:off x="325370" y="2792128"/>
            <a:ext cx="3628483" cy="2180743"/>
          </a:xfrm>
          <a:prstGeom prst="rect">
            <a:avLst/>
          </a:prstGeom>
          <a:solidFill>
            <a:schemeClr val="bg2">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0" name="Straight Connector 19"/>
          <p:cNvCxnSpPr/>
          <p:nvPr/>
        </p:nvCxnSpPr>
        <p:spPr>
          <a:xfrm>
            <a:off x="2212988" y="5151072"/>
            <a:ext cx="774244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36567" y="5116382"/>
            <a:ext cx="765127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Widening Participation and Strengthening the European</a:t>
            </a:r>
            <a:r>
              <a:rPr kumimoji="0" lang="en-GB" sz="1600" b="1"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 </a:t>
            </a:r>
            <a:r>
              <a:rPr kumimoji="0" lang="en-GB" sz="16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Research Area</a:t>
            </a:r>
          </a:p>
        </p:txBody>
      </p:sp>
      <p:sp>
        <p:nvSpPr>
          <p:cNvPr id="16" name="TextBox 15"/>
          <p:cNvSpPr txBox="1"/>
          <p:nvPr/>
        </p:nvSpPr>
        <p:spPr>
          <a:xfrm>
            <a:off x="6005560" y="5379608"/>
            <a:ext cx="4694307" cy="338554"/>
          </a:xfrm>
          <a:prstGeom prst="rect">
            <a:avLst/>
          </a:prstGeom>
          <a:noFill/>
          <a:ln>
            <a:noFill/>
          </a:ln>
        </p:spPr>
        <p:txBody>
          <a:bodyPr wrap="square" rtlCol="0">
            <a:spAutoFit/>
          </a:bodyPr>
          <a:lstStyle/>
          <a:p>
            <a:pPr marL="285750" marR="0" lvl="0" indent="-285750" algn="ctr"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Reforming &amp; Enhancing the European R&amp;I system</a:t>
            </a:r>
          </a:p>
        </p:txBody>
      </p:sp>
      <p:sp>
        <p:nvSpPr>
          <p:cNvPr id="17" name="TextBox 16"/>
          <p:cNvSpPr txBox="1"/>
          <p:nvPr/>
        </p:nvSpPr>
        <p:spPr>
          <a:xfrm>
            <a:off x="1424539" y="5379608"/>
            <a:ext cx="4412995" cy="338554"/>
          </a:xfrm>
          <a:prstGeom prst="rect">
            <a:avLst/>
          </a:prstGeom>
          <a:noFill/>
          <a:ln>
            <a:noFill/>
          </a:ln>
        </p:spPr>
        <p:txBody>
          <a:bodyPr wrap="square" rtlCol="0">
            <a:spAutoFit/>
          </a:bodyPr>
          <a:lstStyle/>
          <a:p>
            <a:pPr marL="285750" marR="0" lvl="0" indent="-285750" algn="ctr"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Widening participation &amp; spreading excellence</a:t>
            </a:r>
            <a:endPar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endParaRPr>
          </a:p>
        </p:txBody>
      </p:sp>
      <p:cxnSp>
        <p:nvCxnSpPr>
          <p:cNvPr id="18" name="Straight Connector 17"/>
          <p:cNvCxnSpPr/>
          <p:nvPr/>
        </p:nvCxnSpPr>
        <p:spPr>
          <a:xfrm>
            <a:off x="7440248" y="2902640"/>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90973" y="2888770"/>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25370" y="1827367"/>
            <a:ext cx="3114228" cy="2000548"/>
            <a:chOff x="1876960" y="2006929"/>
            <a:chExt cx="2412403" cy="1616670"/>
          </a:xfrm>
        </p:grpSpPr>
        <p:sp>
          <p:nvSpPr>
            <p:cNvPr id="22" name="TextBox 21"/>
            <p:cNvSpPr txBox="1"/>
            <p:nvPr/>
          </p:nvSpPr>
          <p:spPr>
            <a:xfrm>
              <a:off x="2104282" y="2006929"/>
              <a:ext cx="2185081" cy="1616670"/>
            </a:xfrm>
            <a:prstGeom prst="rect">
              <a:avLst/>
            </a:prstGeom>
            <a:noFill/>
            <a:ln>
              <a:solidFill>
                <a:srgbClr val="C00000">
                  <a:alpha val="0"/>
                </a:srgbClr>
              </a:solidFill>
            </a:ln>
          </p:spPr>
          <p:txBody>
            <a:bodyPr wrap="square" rtlCol="0">
              <a:spAutoFit/>
            </a:bodyPr>
            <a:lstStyle/>
            <a:p>
              <a:pPr marL="0" marR="0" lvl="0" indent="26670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931680"/>
                  </a:solidFill>
                  <a:effectLst/>
                  <a:uLnTx/>
                  <a:uFillTx/>
                  <a:latin typeface="Calibri" panose="020F0502020204030204" pitchFamily="34" charset="0"/>
                  <a:ea typeface="+mn-ea"/>
                  <a:cs typeface="Calibri" panose="020F0502020204030204" pitchFamily="34" charset="0"/>
                </a:rPr>
                <a:t>Pillar I</a:t>
              </a:r>
            </a:p>
            <a:p>
              <a:pPr marL="0" marR="0" lvl="0" indent="26670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Excellent Science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European Research Council</a:t>
              </a:r>
            </a:p>
            <a:p>
              <a:pPr marL="285750" marR="0" lvl="0" indent="-285750" algn="l" defTabSz="914400" rtl="0" eaLnBrk="1" fontAlgn="base"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Marie </a:t>
              </a:r>
              <a:r>
                <a:rPr kumimoji="0" lang="en-GB" sz="1600" b="1" i="0" u="none" strike="noStrike" kern="1200" cap="none" spc="0" normalizeH="0" baseline="0" noProof="0" dirty="0" err="1">
                  <a:ln>
                    <a:noFill/>
                  </a:ln>
                  <a:solidFill>
                    <a:srgbClr val="4D4D4D">
                      <a:lumMod val="75000"/>
                    </a:srgbClr>
                  </a:solidFill>
                  <a:effectLst/>
                  <a:uLnTx/>
                  <a:uFillTx/>
                  <a:latin typeface="Calibri" panose="020F0502020204030204" pitchFamily="34" charset="0"/>
                  <a:ea typeface="+mn-ea"/>
                  <a:cs typeface="Calibri" panose="020F0502020204030204" pitchFamily="34" charset="0"/>
                </a:rPr>
                <a:t>Skłodowska</a:t>
              </a: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-Curie</a:t>
              </a:r>
            </a:p>
            <a:p>
              <a:pPr marL="285750" marR="0" lvl="0" indent="-285750" algn="l" defTabSz="914400" rtl="0" eaLnBrk="1" fontAlgn="base"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Research Infrastructures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all" spc="0" normalizeH="0" baseline="0" noProof="0" dirty="0">
                <a:ln>
                  <a:noFill/>
                </a:ln>
                <a:solidFill>
                  <a:srgbClr val="4D4D4D"/>
                </a:solidFill>
                <a:effectLst/>
                <a:uLnTx/>
                <a:uFillTx/>
                <a:latin typeface="Arial" charset="0"/>
                <a:ea typeface="+mn-ea"/>
                <a:cs typeface="+mn-cs"/>
              </a:endParaRPr>
            </a:p>
          </p:txBody>
        </p:sp>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76960" y="2050465"/>
              <a:ext cx="436381" cy="436381"/>
            </a:xfrm>
            <a:prstGeom prst="rect">
              <a:avLst/>
            </a:prstGeom>
          </p:spPr>
        </p:pic>
      </p:grpSp>
      <p:grpSp>
        <p:nvGrpSpPr>
          <p:cNvPr id="27" name="Group 26"/>
          <p:cNvGrpSpPr/>
          <p:nvPr/>
        </p:nvGrpSpPr>
        <p:grpSpPr>
          <a:xfrm>
            <a:off x="8298184" y="1835830"/>
            <a:ext cx="3543533" cy="2231380"/>
            <a:chOff x="7264184" y="1927311"/>
            <a:chExt cx="2462076" cy="1715321"/>
          </a:xfrm>
        </p:grpSpPr>
        <p:sp>
          <p:nvSpPr>
            <p:cNvPr id="28" name="TextBox 27"/>
            <p:cNvSpPr txBox="1"/>
            <p:nvPr/>
          </p:nvSpPr>
          <p:spPr>
            <a:xfrm>
              <a:off x="7468704" y="1927311"/>
              <a:ext cx="2257556" cy="1715321"/>
            </a:xfrm>
            <a:prstGeom prst="rect">
              <a:avLst/>
            </a:prstGeom>
            <a:noFill/>
          </p:spPr>
          <p:txBody>
            <a:bodyPr wrap="square" rtlCol="0">
              <a:spAutoFit/>
            </a:bodyPr>
            <a:lstStyle/>
            <a:p>
              <a:pPr marL="0" marR="0" lvl="0" indent="26670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931680"/>
                  </a:solidFill>
                  <a:effectLst/>
                  <a:uLnTx/>
                  <a:uFillTx/>
                  <a:latin typeface="Calibri" panose="020F0502020204030204" pitchFamily="34" charset="0"/>
                  <a:ea typeface="+mn-ea"/>
                  <a:cs typeface="Calibri" panose="020F0502020204030204" pitchFamily="34" charset="0"/>
                </a:rPr>
                <a:t>Pillar III</a:t>
              </a:r>
            </a:p>
            <a:p>
              <a:pPr marL="0" marR="0" lvl="0" indent="26670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Innovative</a:t>
              </a:r>
              <a:r>
                <a:rPr kumimoji="0" lang="en-GB" sz="16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 </a:t>
              </a:r>
              <a:r>
                <a:rPr kumimoji="0" lang="en-GB" sz="16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Europe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European Innovation Council</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European Innovation Ecosystems</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European Institute of Innovation &amp; Technology</a:t>
              </a:r>
              <a:endPar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p:txBody>
        </p:sp>
        <p:pic>
          <p:nvPicPr>
            <p:cNvPr id="32" name="Picture 3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64184" y="1963489"/>
              <a:ext cx="406164" cy="406163"/>
            </a:xfrm>
            <a:prstGeom prst="rect">
              <a:avLst/>
            </a:prstGeom>
          </p:spPr>
        </p:pic>
      </p:grpSp>
      <p:grpSp>
        <p:nvGrpSpPr>
          <p:cNvPr id="33" name="Group 32"/>
          <p:cNvGrpSpPr/>
          <p:nvPr/>
        </p:nvGrpSpPr>
        <p:grpSpPr>
          <a:xfrm>
            <a:off x="4081252" y="1827365"/>
            <a:ext cx="4217995" cy="3262432"/>
            <a:chOff x="4322548" y="1928084"/>
            <a:chExt cx="3968308" cy="3042629"/>
          </a:xfrm>
        </p:grpSpPr>
        <p:sp>
          <p:nvSpPr>
            <p:cNvPr id="34" name="TextBox 33"/>
            <p:cNvSpPr txBox="1"/>
            <p:nvPr/>
          </p:nvSpPr>
          <p:spPr>
            <a:xfrm>
              <a:off x="4609291" y="1928084"/>
              <a:ext cx="3681565" cy="3042629"/>
            </a:xfrm>
            <a:prstGeom prst="rect">
              <a:avLst/>
            </a:prstGeom>
            <a:noFill/>
          </p:spPr>
          <p:txBody>
            <a:bodyPr wrap="square" rtlCol="0">
              <a:spAutoFit/>
            </a:bodyPr>
            <a:lstStyle/>
            <a:p>
              <a:pPr marL="0" marR="0" lvl="0" indent="26670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931680"/>
                  </a:solidFill>
                  <a:effectLst/>
                  <a:uLnTx/>
                  <a:uFillTx/>
                  <a:latin typeface="Calibri" panose="020F0502020204030204" pitchFamily="34" charset="0"/>
                  <a:ea typeface="+mn-ea"/>
                  <a:cs typeface="Calibri" panose="020F0502020204030204" pitchFamily="34" charset="0"/>
                </a:rPr>
                <a:t>Pillar II</a:t>
              </a:r>
            </a:p>
            <a:p>
              <a:pPr marL="26670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Global Challenges &amp; European Industrial Competitiveness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all"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Health</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Culture, Creativity &amp; Inclusive Society </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Civil Security for Society</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Digital, Industry &amp; Space</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Climate, Energy &amp; Mobility</a:t>
              </a: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tab pos="88900" algn="l"/>
                </a:tabLst>
                <a:defRPr/>
              </a:pP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Food, </a:t>
              </a:r>
              <a:r>
                <a:rPr kumimoji="0" lang="en-US" sz="1600" b="1" i="0" u="none" strike="noStrike" kern="1200" cap="none" spc="0" normalizeH="0" baseline="0" noProof="0" dirty="0" err="1">
                  <a:ln>
                    <a:noFill/>
                  </a:ln>
                  <a:solidFill>
                    <a:srgbClr val="4D4D4D">
                      <a:lumMod val="75000"/>
                    </a:srgbClr>
                  </a:solidFill>
                  <a:effectLst/>
                  <a:uLnTx/>
                  <a:uFillTx/>
                  <a:latin typeface="Calibri" panose="020F0502020204030204" pitchFamily="34" charset="0"/>
                  <a:ea typeface="+mn-ea"/>
                  <a:cs typeface="Calibri" panose="020F0502020204030204" pitchFamily="34" charset="0"/>
                </a:rPr>
                <a:t>Bioeconomy</a:t>
              </a:r>
              <a:r>
                <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 Natural Resources, Agriculture &amp; Environment</a:t>
              </a:r>
              <a:endParaRPr kumimoji="0" lang="en-IE"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IE"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rPr>
                <a:t>Joint Research Centre</a:t>
              </a:r>
              <a:endParaRPr kumimoji="0" lang="en-US" sz="1600" b="1" i="0" u="none" strike="noStrike" kern="1200" cap="none" spc="0" normalizeH="0" baseline="0" noProof="0" dirty="0">
                <a:ln>
                  <a:noFill/>
                </a:ln>
                <a:solidFill>
                  <a:srgbClr val="4D4D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all" spc="0" normalizeH="0" baseline="0" noProof="0" dirty="0">
                <a:ln>
                  <a:noFill/>
                </a:ln>
                <a:solidFill>
                  <a:srgbClr val="034EA2"/>
                </a:solidFill>
                <a:effectLst/>
                <a:uLnTx/>
                <a:uFillTx/>
                <a:latin typeface="Calibri" panose="020F0502020204030204" pitchFamily="34" charset="0"/>
                <a:ea typeface="+mn-ea"/>
                <a:cs typeface="Calibri" panose="020F0502020204030204" pitchFamily="34" charset="0"/>
              </a:endParaRPr>
            </a:p>
          </p:txBody>
        </p:sp>
        <p:sp>
          <p:nvSpPr>
            <p:cNvPr id="36" name="TextBox 35"/>
            <p:cNvSpPr txBox="1"/>
            <p:nvPr/>
          </p:nvSpPr>
          <p:spPr>
            <a:xfrm rot="16200000">
              <a:off x="3889028" y="3526771"/>
              <a:ext cx="1156597" cy="2895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6 Clusters</a:t>
              </a:r>
              <a:endParaRPr kumimoji="0" lang="en-GB" sz="12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endParaRPr>
            </a:p>
          </p:txBody>
        </p:sp>
        <p:pic>
          <p:nvPicPr>
            <p:cNvPr id="38" name="Picture 3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42416" y="2010994"/>
              <a:ext cx="503321" cy="503618"/>
            </a:xfrm>
            <a:prstGeom prst="rect">
              <a:avLst/>
            </a:prstGeom>
          </p:spPr>
        </p:pic>
      </p:grpSp>
      <p:cxnSp>
        <p:nvCxnSpPr>
          <p:cNvPr id="6" name="Straight Connector 5"/>
          <p:cNvCxnSpPr/>
          <p:nvPr/>
        </p:nvCxnSpPr>
        <p:spPr>
          <a:xfrm>
            <a:off x="4359075" y="2953989"/>
            <a:ext cx="22792" cy="15714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4081252" y="2787391"/>
            <a:ext cx="4034584" cy="2185480"/>
          </a:xfrm>
          <a:prstGeom prst="rect">
            <a:avLst/>
          </a:prstGeom>
          <a:solidFill>
            <a:schemeClr val="bg2">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D4D4D">
                  <a:lumMod val="50000"/>
                </a:srgbClr>
              </a:solidFill>
              <a:effectLst/>
              <a:uLnTx/>
              <a:uFillTx/>
              <a:latin typeface="Arial"/>
              <a:ea typeface="+mn-ea"/>
              <a:cs typeface="+mn-cs"/>
            </a:endParaRPr>
          </a:p>
        </p:txBody>
      </p:sp>
      <p:sp>
        <p:nvSpPr>
          <p:cNvPr id="29" name="Title 1"/>
          <p:cNvSpPr txBox="1">
            <a:spLocks/>
          </p:cNvSpPr>
          <p:nvPr/>
        </p:nvSpPr>
        <p:spPr>
          <a:xfrm>
            <a:off x="467908" y="481323"/>
            <a:ext cx="10102440" cy="743903"/>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D3E8F9">
                    <a:lumMod val="50000"/>
                  </a:srgbClr>
                </a:solidFill>
                <a:effectLst/>
                <a:uLnTx/>
                <a:uFillTx/>
                <a:latin typeface="Calibri" panose="020F0502020204030204" pitchFamily="34" charset="0"/>
                <a:ea typeface="+mj-ea"/>
                <a:cs typeface="Calibri" panose="020F0502020204030204" pitchFamily="34" charset="0"/>
              </a:rPr>
              <a:t>HORIZON EUROPE STRUCTURE</a:t>
            </a:r>
          </a:p>
        </p:txBody>
      </p:sp>
    </p:spTree>
    <p:extLst>
      <p:ext uri="{BB962C8B-B14F-4D97-AF65-F5344CB8AC3E}">
        <p14:creationId xmlns:p14="http://schemas.microsoft.com/office/powerpoint/2010/main" val="1894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dirty="0" err="1"/>
              <a:t>Proposal</a:t>
            </a:r>
            <a:r>
              <a:rPr lang="de-DE" dirty="0"/>
              <a:t> </a:t>
            </a:r>
            <a:r>
              <a:rPr lang="de-DE" dirty="0" err="1"/>
              <a:t>writting</a:t>
            </a:r>
            <a:r>
              <a:rPr lang="de-DE" dirty="0"/>
              <a:t> </a:t>
            </a:r>
            <a:r>
              <a:rPr lang="de-DE" dirty="0" err="1"/>
              <a:t>camps</a:t>
            </a:r>
            <a:r>
              <a:rPr lang="de-DE" dirty="0"/>
              <a:t> - THE PROCESS</a:t>
            </a:r>
            <a:endParaRPr lang="de-AT" dirty="0"/>
          </a:p>
        </p:txBody>
      </p:sp>
      <p:graphicFrame>
        <p:nvGraphicFramePr>
          <p:cNvPr id="5" name="Diagramm 4"/>
          <p:cNvGraphicFramePr/>
          <p:nvPr>
            <p:extLst>
              <p:ext uri="{D42A27DB-BD31-4B8C-83A1-F6EECF244321}">
                <p14:modId xmlns:p14="http://schemas.microsoft.com/office/powerpoint/2010/main" val="1937980655"/>
              </p:ext>
            </p:extLst>
          </p:nvPr>
        </p:nvGraphicFramePr>
        <p:xfrm>
          <a:off x="705631" y="1769539"/>
          <a:ext cx="10899058" cy="4365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83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4"/>
          <p:cNvSpPr txBox="1"/>
          <p:nvPr/>
        </p:nvSpPr>
        <p:spPr>
          <a:xfrm>
            <a:off x="3309461" y="356217"/>
            <a:ext cx="56436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a:ln>
                  <a:noFill/>
                </a:ln>
                <a:solidFill>
                  <a:srgbClr val="034EA2"/>
                </a:solidFill>
                <a:effectLst/>
                <a:uLnTx/>
                <a:uFillTx/>
                <a:latin typeface="Arial" charset="0"/>
                <a:ea typeface="+mn-ea"/>
                <a:cs typeface="+mn-cs"/>
              </a:rPr>
              <a:t>HORIZON EUROPE – SHORT OVERVIEW</a:t>
            </a:r>
          </a:p>
        </p:txBody>
      </p:sp>
      <p:sp>
        <p:nvSpPr>
          <p:cNvPr id="5" name="Rectangle 4"/>
          <p:cNvSpPr/>
          <p:nvPr/>
        </p:nvSpPr>
        <p:spPr>
          <a:xfrm>
            <a:off x="2050774" y="829433"/>
            <a:ext cx="8299027" cy="4918224"/>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46"/>
          <p:cNvSpPr txBox="1"/>
          <p:nvPr/>
        </p:nvSpPr>
        <p:spPr>
          <a:xfrm>
            <a:off x="2901243" y="988249"/>
            <a:ext cx="679961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all" spc="0" normalizeH="0" baseline="0" noProof="0" dirty="0">
                <a:ln>
                  <a:noFill/>
                </a:ln>
                <a:solidFill>
                  <a:srgbClr val="931680"/>
                </a:solidFill>
                <a:effectLst/>
                <a:uLnTx/>
                <a:uFillTx/>
                <a:latin typeface="Arial"/>
                <a:ea typeface="+mn-ea"/>
                <a:cs typeface="+mn-cs"/>
              </a:rPr>
              <a:t>Specific Programme</a:t>
            </a:r>
            <a:r>
              <a:rPr kumimoji="0" lang="en-IE" sz="1400" b="1" i="0" u="none" strike="noStrike" kern="1200" cap="all" spc="0" normalizeH="0" baseline="0" noProof="0" dirty="0">
                <a:ln>
                  <a:noFill/>
                </a:ln>
                <a:solidFill>
                  <a:srgbClr val="034EA2"/>
                </a:solidFill>
                <a:effectLst/>
                <a:uLnTx/>
                <a:uFillTx/>
                <a:latin typeface="Arial"/>
                <a:ea typeface="+mn-ea"/>
                <a:cs typeface="+mn-cs"/>
              </a:rPr>
              <a:t> </a:t>
            </a:r>
            <a:r>
              <a:rPr kumimoji="0" lang="en-IE" sz="1400" b="1" i="0" u="none" strike="noStrike" kern="1200" cap="all" spc="0" normalizeH="0" baseline="0" noProof="0" dirty="0">
                <a:ln>
                  <a:noFill/>
                </a:ln>
                <a:solidFill>
                  <a:srgbClr val="931680"/>
                </a:solidFill>
                <a:effectLst/>
                <a:uLnTx/>
                <a:uFillTx/>
                <a:latin typeface="Arial"/>
                <a:ea typeface="+mn-ea"/>
                <a:cs typeface="+mn-cs"/>
              </a:rPr>
              <a:t>implementing Horizon Europe &amp; EIT</a:t>
            </a:r>
            <a:r>
              <a:rPr kumimoji="0" lang="en-IE" sz="1400" b="1" i="0" u="none" strike="noStrike" kern="1200" cap="all" spc="0" normalizeH="0" baseline="30000" noProof="0" dirty="0">
                <a:ln>
                  <a:noFill/>
                </a:ln>
                <a:solidFill>
                  <a:srgbClr val="93168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srgbClr val="034EA2"/>
                </a:solidFill>
                <a:effectLst/>
                <a:uLnTx/>
                <a:uFillTx/>
                <a:latin typeface="Arial"/>
                <a:ea typeface="+mn-ea"/>
                <a:cs typeface="+mn-cs"/>
              </a:rPr>
              <a:t>Exclusive focus on civil applications</a:t>
            </a:r>
            <a:r>
              <a:rPr kumimoji="0" lang="en-IE" sz="1200" b="0" i="0" u="none" strike="noStrike" kern="1200" cap="all" spc="0" normalizeH="0" baseline="0" noProof="0" dirty="0">
                <a:ln>
                  <a:noFill/>
                </a:ln>
                <a:solidFill>
                  <a:srgbClr val="034EA2"/>
                </a:solidFill>
                <a:effectLst/>
                <a:uLnTx/>
                <a:uFillTx/>
                <a:latin typeface="Arial"/>
                <a:ea typeface="+mn-ea"/>
                <a:cs typeface="+mn-cs"/>
              </a:rPr>
              <a:t> </a:t>
            </a:r>
          </a:p>
        </p:txBody>
      </p:sp>
      <p:sp>
        <p:nvSpPr>
          <p:cNvPr id="7" name="TextBox 17"/>
          <p:cNvSpPr txBox="1"/>
          <p:nvPr/>
        </p:nvSpPr>
        <p:spPr>
          <a:xfrm>
            <a:off x="2128513" y="4728433"/>
            <a:ext cx="8226356"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Widening Participation and Strengthening the European</a:t>
            </a:r>
            <a:r>
              <a:rPr kumimoji="0" lang="en-GB" sz="1100" b="1"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Research Area</a:t>
            </a:r>
          </a:p>
        </p:txBody>
      </p:sp>
      <p:sp>
        <p:nvSpPr>
          <p:cNvPr id="8" name="TextBox 18"/>
          <p:cNvSpPr txBox="1"/>
          <p:nvPr/>
        </p:nvSpPr>
        <p:spPr>
          <a:xfrm>
            <a:off x="5910207" y="5023473"/>
            <a:ext cx="39867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Reforming &amp; Enhancing the European R&amp;I system</a:t>
            </a:r>
          </a:p>
        </p:txBody>
      </p:sp>
      <p:sp>
        <p:nvSpPr>
          <p:cNvPr id="9" name="TextBox 19"/>
          <p:cNvSpPr txBox="1"/>
          <p:nvPr/>
        </p:nvSpPr>
        <p:spPr>
          <a:xfrm>
            <a:off x="2309478" y="5017058"/>
            <a:ext cx="3677053"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Widening participation &amp; spreading excellence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cxnSp>
        <p:nvCxnSpPr>
          <p:cNvPr id="10" name="Straight Connector 5"/>
          <p:cNvCxnSpPr/>
          <p:nvPr/>
        </p:nvCxnSpPr>
        <p:spPr>
          <a:xfrm>
            <a:off x="7332194" y="2336491"/>
            <a:ext cx="0" cy="214363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8"/>
          <p:cNvCxnSpPr/>
          <p:nvPr/>
        </p:nvCxnSpPr>
        <p:spPr>
          <a:xfrm>
            <a:off x="4582919" y="2322621"/>
            <a:ext cx="0" cy="214363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70"/>
          <p:cNvCxnSpPr/>
          <p:nvPr/>
        </p:nvCxnSpPr>
        <p:spPr>
          <a:xfrm>
            <a:off x="2128512" y="4585323"/>
            <a:ext cx="83243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77"/>
          <p:cNvGrpSpPr/>
          <p:nvPr/>
        </p:nvGrpSpPr>
        <p:grpSpPr>
          <a:xfrm>
            <a:off x="2309478" y="1540615"/>
            <a:ext cx="2344915" cy="1975669"/>
            <a:chOff x="2417533" y="1928084"/>
            <a:chExt cx="2180988" cy="1837254"/>
          </a:xfrm>
        </p:grpSpPr>
        <p:sp>
          <p:nvSpPr>
            <p:cNvPr id="14" name="TextBox 11"/>
            <p:cNvSpPr txBox="1"/>
            <p:nvPr/>
          </p:nvSpPr>
          <p:spPr>
            <a:xfrm>
              <a:off x="2906521"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Excellent Science</a:t>
              </a:r>
            </a:p>
          </p:txBody>
        </p:sp>
        <p:sp>
          <p:nvSpPr>
            <p:cNvPr id="15" name="TextBox 14"/>
            <p:cNvSpPr txBox="1"/>
            <p:nvPr/>
          </p:nvSpPr>
          <p:spPr>
            <a:xfrm>
              <a:off x="2417533" y="2723959"/>
              <a:ext cx="2088000" cy="26161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Research Council</a:t>
              </a:r>
            </a:p>
          </p:txBody>
        </p:sp>
        <p:sp>
          <p:nvSpPr>
            <p:cNvPr id="16" name="TextBox 15"/>
            <p:cNvSpPr txBox="1"/>
            <p:nvPr/>
          </p:nvSpPr>
          <p:spPr>
            <a:xfrm>
              <a:off x="2417533" y="3109945"/>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Marie </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Skłodowska</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-Curie</a:t>
              </a:r>
            </a:p>
          </p:txBody>
        </p:sp>
        <p:sp>
          <p:nvSpPr>
            <p:cNvPr id="17" name="TextBox 16"/>
            <p:cNvSpPr txBox="1"/>
            <p:nvPr/>
          </p:nvSpPr>
          <p:spPr>
            <a:xfrm>
              <a:off x="2417533" y="3503728"/>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Research Infrastructures</a:t>
              </a:r>
            </a:p>
          </p:txBody>
        </p:sp>
        <p:pic>
          <p:nvPicPr>
            <p:cNvPr id="18" name="Picture 7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35011" y="2006928"/>
              <a:ext cx="477305" cy="477305"/>
            </a:xfrm>
            <a:prstGeom prst="rect">
              <a:avLst/>
            </a:prstGeom>
          </p:spPr>
        </p:pic>
      </p:grpSp>
      <p:grpSp>
        <p:nvGrpSpPr>
          <p:cNvPr id="19" name="Group 79"/>
          <p:cNvGrpSpPr/>
          <p:nvPr/>
        </p:nvGrpSpPr>
        <p:grpSpPr>
          <a:xfrm>
            <a:off x="7530207" y="1540616"/>
            <a:ext cx="2334715" cy="2549609"/>
            <a:chOff x="7638261" y="1928084"/>
            <a:chExt cx="2171501" cy="2370983"/>
          </a:xfrm>
        </p:grpSpPr>
        <p:sp>
          <p:nvSpPr>
            <p:cNvPr id="20" name="TextBox 12"/>
            <p:cNvSpPr txBox="1"/>
            <p:nvPr/>
          </p:nvSpPr>
          <p:spPr>
            <a:xfrm>
              <a:off x="8117762"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Innovative</a:t>
              </a:r>
              <a:r>
                <a:rPr kumimoji="0" lang="en-GB" sz="1100" b="0"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Europe</a:t>
              </a:r>
            </a:p>
          </p:txBody>
        </p:sp>
        <p:sp>
          <p:nvSpPr>
            <p:cNvPr id="21" name="TextBox 20"/>
            <p:cNvSpPr txBox="1"/>
            <p:nvPr/>
          </p:nvSpPr>
          <p:spPr>
            <a:xfrm>
              <a:off x="7638261" y="2742919"/>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Council</a:t>
              </a:r>
            </a:p>
          </p:txBody>
        </p:sp>
        <p:sp>
          <p:nvSpPr>
            <p:cNvPr id="22" name="TextBox 21"/>
            <p:cNvSpPr txBox="1"/>
            <p:nvPr/>
          </p:nvSpPr>
          <p:spPr>
            <a:xfrm>
              <a:off x="7638261" y="3308035"/>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E</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cosystems</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23" name="TextBox 22"/>
            <p:cNvSpPr txBox="1"/>
            <p:nvPr/>
          </p:nvSpPr>
          <p:spPr>
            <a:xfrm>
              <a:off x="7638261" y="3868180"/>
              <a:ext cx="2088000" cy="430887"/>
            </a:xfrm>
            <a:prstGeom prst="rect">
              <a:avLst/>
            </a:prstGeom>
            <a:solidFill>
              <a:schemeClr val="bg2"/>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European Institute of Innovation &amp; Technology</a:t>
              </a:r>
              <a:r>
                <a:rPr kumimoji="0" lang="en-IE" sz="1100" b="1" i="0" u="none" strike="noStrike" kern="1200" cap="none" spc="0" normalizeH="0" baseline="0" noProof="0" dirty="0">
                  <a:ln>
                    <a:noFill/>
                  </a:ln>
                  <a:solidFill>
                    <a:srgbClr val="034EA2"/>
                  </a:solidFill>
                  <a:effectLst/>
                  <a:uLnTx/>
                  <a:uFillTx/>
                  <a:latin typeface="Arial" charset="0"/>
                  <a:ea typeface="+mn-ea"/>
                  <a:cs typeface="+mn-cs"/>
                </a:rPr>
                <a:t>*</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24" name="Picture 7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51126" y="2006928"/>
              <a:ext cx="526806" cy="526806"/>
            </a:xfrm>
            <a:prstGeom prst="rect">
              <a:avLst/>
            </a:prstGeom>
          </p:spPr>
        </p:pic>
      </p:grpSp>
      <p:grpSp>
        <p:nvGrpSpPr>
          <p:cNvPr id="25" name="Group 78"/>
          <p:cNvGrpSpPr/>
          <p:nvPr/>
        </p:nvGrpSpPr>
        <p:grpSpPr>
          <a:xfrm>
            <a:off x="4745245" y="1540616"/>
            <a:ext cx="2682212" cy="2999472"/>
            <a:chOff x="4853299" y="1928084"/>
            <a:chExt cx="2494706" cy="2789329"/>
          </a:xfrm>
        </p:grpSpPr>
        <p:sp>
          <p:nvSpPr>
            <p:cNvPr id="26" name="TextBox 13"/>
            <p:cNvSpPr txBox="1"/>
            <p:nvPr/>
          </p:nvSpPr>
          <p:spPr>
            <a:xfrm>
              <a:off x="5412179" y="1928084"/>
              <a:ext cx="1935826"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Global Challenges &amp; European Industrial Competitiveness</a:t>
              </a:r>
            </a:p>
          </p:txBody>
        </p:sp>
        <p:sp>
          <p:nvSpPr>
            <p:cNvPr id="27" name="TextBox 23"/>
            <p:cNvSpPr txBox="1"/>
            <p:nvPr/>
          </p:nvSpPr>
          <p:spPr>
            <a:xfrm>
              <a:off x="5130299" y="2723959"/>
              <a:ext cx="2160173" cy="1615827"/>
            </a:xfrm>
            <a:prstGeom prst="rect">
              <a:avLst/>
            </a:prstGeom>
            <a:solidFill>
              <a:schemeClr val="bg1"/>
            </a:solidFill>
          </p:spPr>
          <p:txBody>
            <a:bodyPr wrap="square" rtlCol="0">
              <a:spAutoFit/>
            </a:bodyPr>
            <a:lstStyle/>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Health</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Culture, Creativity &amp; Inclusive Society </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Civil Security for Society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Digital, Industry &amp; Space</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Climate, Energy &amp; Mobility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Food, </a:t>
              </a:r>
              <a:r>
                <a:rPr kumimoji="0" lang="en-US" sz="1100" b="1" i="0" u="none" strike="noStrike" kern="1200" cap="none" spc="0" normalizeH="0" baseline="0" noProof="0" dirty="0" err="1">
                  <a:ln>
                    <a:noFill/>
                  </a:ln>
                  <a:solidFill>
                    <a:srgbClr val="034EA2"/>
                  </a:solidFill>
                  <a:effectLst/>
                  <a:uLnTx/>
                  <a:uFillTx/>
                  <a:latin typeface="Arial" charset="0"/>
                  <a:ea typeface="+mn-ea"/>
                  <a:cs typeface="+mn-cs"/>
                </a:rPr>
                <a:t>Bioeconomy</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 Natural Resources, Agriculture &amp; Environment</a:t>
              </a:r>
            </a:p>
          </p:txBody>
        </p:sp>
        <p:sp>
          <p:nvSpPr>
            <p:cNvPr id="28" name="TextBox 26"/>
            <p:cNvSpPr txBox="1"/>
            <p:nvPr/>
          </p:nvSpPr>
          <p:spPr>
            <a:xfrm rot="16200000">
              <a:off x="4413500" y="3163758"/>
              <a:ext cx="1156597" cy="27699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Clusters</a:t>
              </a:r>
            </a:p>
          </p:txBody>
        </p:sp>
        <p:sp>
          <p:nvSpPr>
            <p:cNvPr id="29" name="TextBox 36"/>
            <p:cNvSpPr txBox="1"/>
            <p:nvPr/>
          </p:nvSpPr>
          <p:spPr>
            <a:xfrm>
              <a:off x="5130297" y="4455803"/>
              <a:ext cx="2160175"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Joint Research Centre</a:t>
              </a:r>
            </a:p>
          </p:txBody>
        </p:sp>
        <p:pic>
          <p:nvPicPr>
            <p:cNvPr id="30" name="Picture 7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66761" y="2037924"/>
              <a:ext cx="487121" cy="487408"/>
            </a:xfrm>
            <a:prstGeom prst="rect">
              <a:avLst/>
            </a:prstGeom>
          </p:spPr>
        </p:pic>
      </p:grpSp>
    </p:spTree>
    <p:extLst>
      <p:ext uri="{BB962C8B-B14F-4D97-AF65-F5344CB8AC3E}">
        <p14:creationId xmlns:p14="http://schemas.microsoft.com/office/powerpoint/2010/main" val="113884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My Documents\FP9\Communication\PPT for staff\56e83cbc2e221-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20" b="14993"/>
          <a:stretch/>
        </p:blipFill>
        <p:spPr bwMode="auto">
          <a:xfrm>
            <a:off x="6992806" y="991762"/>
            <a:ext cx="5058775" cy="46674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chorCtr="0">
            <a:normAutofit/>
          </a:bodyPr>
          <a:lstStyle/>
          <a:p>
            <a:pPr>
              <a:lnSpc>
                <a:spcPct val="100000"/>
              </a:lnSpc>
            </a:pPr>
            <a:r>
              <a:rPr lang="fr-BE" sz="3600" dirty="0"/>
              <a:t>Our Vision</a:t>
            </a:r>
            <a:endParaRPr lang="en-GB" sz="3600" dirty="0"/>
          </a:p>
        </p:txBody>
      </p:sp>
      <p:sp>
        <p:nvSpPr>
          <p:cNvPr id="3" name="Text Placeholder 2"/>
          <p:cNvSpPr txBox="1">
            <a:spLocks/>
          </p:cNvSpPr>
          <p:nvPr/>
        </p:nvSpPr>
        <p:spPr>
          <a:xfrm>
            <a:off x="838201" y="1368000"/>
            <a:ext cx="6536960" cy="407619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1200"/>
              </a:spcBef>
              <a:spcAft>
                <a:spcPts val="0"/>
              </a:spcAft>
              <a:buClr>
                <a:srgbClr val="931680"/>
              </a:buClr>
              <a:buSzTx/>
              <a:buFontTx/>
              <a:buNone/>
              <a:tabLst/>
              <a:defRPr/>
            </a:pPr>
            <a:r>
              <a:rPr kumimoji="0" lang="en-US" sz="1800" b="0" i="0" u="none" strike="noStrike" kern="1200" cap="none" spc="-20" normalizeH="0" baseline="0" noProof="0" dirty="0">
                <a:ln>
                  <a:noFill/>
                </a:ln>
                <a:solidFill>
                  <a:srgbClr val="4D4D4D"/>
                </a:solidFill>
                <a:effectLst/>
                <a:uLnTx/>
                <a:uFillTx/>
                <a:latin typeface="Arial"/>
                <a:ea typeface="+mn-ea"/>
                <a:cs typeface="Arial" panose="020B0604020202020204" pitchFamily="34" charset="0"/>
              </a:rPr>
              <a:t>The EU’s key funding </a:t>
            </a:r>
            <a:r>
              <a:rPr kumimoji="0" lang="en-US" sz="1800" b="0" i="0" u="none" strike="noStrike" kern="1200" cap="none" spc="-20" normalizeH="0" baseline="0" noProof="0" dirty="0" err="1">
                <a:ln>
                  <a:noFill/>
                </a:ln>
                <a:solidFill>
                  <a:srgbClr val="4D4D4D"/>
                </a:solidFill>
                <a:effectLst/>
                <a:uLnTx/>
                <a:uFillTx/>
                <a:latin typeface="Arial"/>
                <a:ea typeface="+mn-ea"/>
                <a:cs typeface="Arial" panose="020B0604020202020204" pitchFamily="34" charset="0"/>
              </a:rPr>
              <a:t>programme</a:t>
            </a:r>
            <a:r>
              <a:rPr kumimoji="0" lang="en-US" sz="1800" b="0" i="0" u="none" strike="noStrike" kern="1200" cap="none" spc="-20" normalizeH="0" baseline="0" noProof="0" dirty="0">
                <a:ln>
                  <a:noFill/>
                </a:ln>
                <a:solidFill>
                  <a:srgbClr val="4D4D4D"/>
                </a:solidFill>
                <a:effectLst/>
                <a:uLnTx/>
                <a:uFillTx/>
                <a:latin typeface="Arial"/>
                <a:ea typeface="+mn-ea"/>
                <a:cs typeface="Arial" panose="020B0604020202020204" pitchFamily="34" charset="0"/>
              </a:rPr>
              <a:t> for research and innovation:</a:t>
            </a:r>
          </a:p>
          <a:p>
            <a:pPr marL="360000" marR="0" lvl="1" indent="-3600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Tackles climate change</a:t>
            </a:r>
          </a:p>
          <a:p>
            <a:pPr marL="360000" marR="0" lvl="1" indent="-36000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Helps to achieve the UN’s Sustainable Development Goals</a:t>
            </a:r>
          </a:p>
          <a:p>
            <a:pPr marL="360000" marR="0" lvl="1" indent="-36000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Boosts the EU’s competitiveness and growth</a:t>
            </a:r>
          </a:p>
          <a:p>
            <a:pPr marL="360000" marR="0" lvl="1" indent="-36000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Facilitates collaboration and strengthens the impact of research and innovation in developing, supporting and implementing EU policies while tackling global challenges </a:t>
            </a:r>
          </a:p>
          <a:p>
            <a:pPr marL="360000" marR="0" lvl="1" indent="-36000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Supports the creation and better diffusion of excellent knowledge and technologies</a:t>
            </a:r>
          </a:p>
          <a:p>
            <a:pPr marL="360000" marR="0" lvl="1" indent="-36000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Creates jobs, fully engages the EU’s talent pool, boosts economic growth, promotes industrial competitiveness and </a:t>
            </a:r>
            <a:r>
              <a:rPr kumimoji="0" lang="en-US" sz="1800" b="0" i="0" u="none" strike="noStrike" kern="1200" cap="none" spc="0" normalizeH="0" baseline="0" noProof="0" dirty="0" err="1">
                <a:ln>
                  <a:noFill/>
                </a:ln>
                <a:solidFill>
                  <a:srgbClr val="4D4D4D"/>
                </a:solidFill>
                <a:effectLst/>
                <a:uLnTx/>
                <a:uFillTx/>
                <a:latin typeface="Arial"/>
                <a:ea typeface="+mn-ea"/>
                <a:cs typeface="Arial" panose="020B0604020202020204" pitchFamily="34" charset="0"/>
              </a:rPr>
              <a:t>optimises</a:t>
            </a:r>
            <a:r>
              <a:rPr kumimoji="0" lang="en-US"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 investment impact within a strengthened European Research Area.</a:t>
            </a:r>
          </a:p>
        </p:txBody>
      </p:sp>
      <p:sp>
        <p:nvSpPr>
          <p:cNvPr id="5" name="TextBox 4"/>
          <p:cNvSpPr txBox="1"/>
          <p:nvPr/>
        </p:nvSpPr>
        <p:spPr>
          <a:xfrm rot="16200000">
            <a:off x="9965224" y="3621291"/>
            <a:ext cx="3772550"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D4D4D"/>
                </a:solidFill>
                <a:effectLst/>
                <a:uLnTx/>
                <a:uFillTx/>
                <a:latin typeface="Arial"/>
                <a:ea typeface="+mn-ea"/>
                <a:cs typeface="+mn-cs"/>
              </a:rPr>
              <a:t>Credits: </a:t>
            </a:r>
            <a:r>
              <a:rPr kumimoji="0" lang="en-GB" sz="600" b="0" i="0" u="none" strike="noStrike" kern="1200" cap="none" spc="0" normalizeH="0" baseline="0" noProof="0" dirty="0">
                <a:ln>
                  <a:noFill/>
                </a:ln>
                <a:solidFill>
                  <a:srgbClr val="F39E0C"/>
                </a:solidFill>
                <a:effectLst/>
                <a:uLnTx/>
                <a:uFillTx/>
                <a:latin typeface="Arial"/>
                <a:ea typeface="+mn-ea"/>
                <a:cs typeface="+mn-cs"/>
                <a:hlinkClick r:id="rId3"/>
              </a:rPr>
              <a:t>https://www.un.org/sustainabledevelopment/sustainable-development-goals/</a:t>
            </a:r>
            <a:endParaRPr kumimoji="0" lang="en-GB" sz="600" b="0" i="0" u="none" strike="noStrike" kern="1200" cap="none" spc="0" normalizeH="0" baseline="0" noProof="0" dirty="0">
              <a:ln>
                <a:noFill/>
              </a:ln>
              <a:solidFill>
                <a:srgbClr val="F39E0C"/>
              </a:solidFill>
              <a:effectLst/>
              <a:uLnTx/>
              <a:uFillTx/>
              <a:latin typeface="Arial"/>
              <a:ea typeface="+mn-ea"/>
              <a:cs typeface="+mn-cs"/>
            </a:endParaRPr>
          </a:p>
        </p:txBody>
      </p:sp>
    </p:spTree>
    <p:extLst>
      <p:ext uri="{BB962C8B-B14F-4D97-AF65-F5344CB8AC3E}">
        <p14:creationId xmlns:p14="http://schemas.microsoft.com/office/powerpoint/2010/main" val="70203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8000"/>
            <a:ext cx="10776284" cy="980597"/>
          </a:xfrm>
        </p:spPr>
        <p:txBody>
          <a:bodyPr anchor="t" anchorCtr="0">
            <a:noAutofit/>
          </a:bodyPr>
          <a:lstStyle/>
          <a:p>
            <a:r>
              <a:rPr lang="en-GB" sz="3200" dirty="0">
                <a:solidFill>
                  <a:schemeClr val="tx2"/>
                </a:solidFill>
                <a:cs typeface="Arial" panose="020B0604020202020204" pitchFamily="34" charset="0"/>
              </a:rPr>
              <a:t>While benefiting from world-class research and strong industries… </a:t>
            </a:r>
            <a:r>
              <a:rPr lang="en-GB" sz="2400" b="0" dirty="0">
                <a:solidFill>
                  <a:schemeClr val="tx1"/>
                </a:solidFill>
              </a:rPr>
              <a:t>Our knowledge and skills are our main resources</a:t>
            </a:r>
            <a:br>
              <a:rPr lang="en-GB" sz="3200" b="0" dirty="0">
                <a:solidFill>
                  <a:schemeClr val="tx1"/>
                </a:solidFill>
              </a:rPr>
            </a:br>
            <a:r>
              <a:rPr lang="en-GB" sz="3200" b="0" dirty="0">
                <a:solidFill>
                  <a:schemeClr val="tx2"/>
                </a:solidFill>
              </a:rPr>
              <a:t> </a:t>
            </a:r>
          </a:p>
        </p:txBody>
      </p:sp>
      <p:sp>
        <p:nvSpPr>
          <p:cNvPr id="4" name="TextBox 3"/>
          <p:cNvSpPr txBox="1"/>
          <p:nvPr/>
        </p:nvSpPr>
        <p:spPr>
          <a:xfrm>
            <a:off x="1017268" y="5184340"/>
            <a:ext cx="43492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…Europe can do better at transforming this into </a:t>
            </a:r>
            <a:r>
              <a:rPr kumimoji="0" lang="en-GB" sz="2000" b="1" i="0" u="none" strike="noStrike" kern="1200" cap="none" spc="0" normalizeH="0" baseline="0" noProof="0" dirty="0">
                <a:ln>
                  <a:noFill/>
                </a:ln>
                <a:solidFill>
                  <a:srgbClr val="034EA2"/>
                </a:solidFill>
                <a:effectLst/>
                <a:uLnTx/>
                <a:uFillTx/>
                <a:latin typeface="Arial" panose="020B0604020202020204" pitchFamily="34" charset="0"/>
                <a:ea typeface="+mn-ea"/>
                <a:cs typeface="Arial" panose="020B0604020202020204" pitchFamily="34" charset="0"/>
              </a:rPr>
              <a:t>leadership in innovation </a:t>
            </a: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and </a:t>
            </a:r>
            <a:r>
              <a:rPr kumimoji="0" lang="en-GB" sz="2000" b="1" i="0" u="none" strike="noStrike" kern="1200" cap="none" spc="0" normalizeH="0" baseline="0" noProof="0" dirty="0">
                <a:ln>
                  <a:noFill/>
                </a:ln>
                <a:solidFill>
                  <a:srgbClr val="034EA2"/>
                </a:solidFill>
                <a:effectLst/>
                <a:uLnTx/>
                <a:uFillTx/>
                <a:latin typeface="Arial" panose="020B0604020202020204" pitchFamily="34" charset="0"/>
                <a:ea typeface="+mn-ea"/>
                <a:cs typeface="Arial" panose="020B0604020202020204" pitchFamily="34" charset="0"/>
              </a:rPr>
              <a:t>entrepreneurship</a:t>
            </a:r>
          </a:p>
        </p:txBody>
      </p:sp>
      <p:sp>
        <p:nvSpPr>
          <p:cNvPr id="6" name="TextBox 5"/>
          <p:cNvSpPr txBox="1"/>
          <p:nvPr/>
        </p:nvSpPr>
        <p:spPr>
          <a:xfrm>
            <a:off x="8094163" y="4829942"/>
            <a:ext cx="339125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1" u="none" strike="noStrike" kern="1200" cap="none" spc="0" normalizeH="0" baseline="0" noProof="0" dirty="0">
                <a:ln>
                  <a:noFill/>
                </a:ln>
                <a:solidFill>
                  <a:srgbClr val="4D4D4D"/>
                </a:solidFill>
                <a:effectLst/>
                <a:uLnTx/>
                <a:uFillTx/>
                <a:latin typeface="Arial"/>
                <a:ea typeface="+mn-ea"/>
                <a:cs typeface="+mn-cs"/>
              </a:rPr>
              <a:t>EU figure is for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4D4D4D"/>
                </a:solidFill>
                <a:effectLst/>
                <a:uLnTx/>
                <a:uFillTx/>
                <a:latin typeface="Arial"/>
                <a:ea typeface="+mn-ea"/>
                <a:cs typeface="+mn-cs"/>
              </a:rPr>
              <a:t>Figures for USA, Japan, China and South Korea are for 2018. Figures represent R&amp;D as % of GDP</a:t>
            </a:r>
          </a:p>
        </p:txBody>
      </p:sp>
      <p:grpSp>
        <p:nvGrpSpPr>
          <p:cNvPr id="13" name="Group 12"/>
          <p:cNvGrpSpPr/>
          <p:nvPr/>
        </p:nvGrpSpPr>
        <p:grpSpPr>
          <a:xfrm>
            <a:off x="746834" y="1758461"/>
            <a:ext cx="7612049" cy="3236229"/>
            <a:chOff x="5324831" y="1906292"/>
            <a:chExt cx="6051381" cy="2572718"/>
          </a:xfrm>
        </p:grpSpPr>
        <p:sp>
          <p:nvSpPr>
            <p:cNvPr id="3" name="Text Placeholder 2"/>
            <p:cNvSpPr txBox="1">
              <a:spLocks/>
            </p:cNvSpPr>
            <p:nvPr/>
          </p:nvSpPr>
          <p:spPr>
            <a:xfrm>
              <a:off x="8997370" y="2188119"/>
              <a:ext cx="2367234" cy="55631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920"/>
                </a:lnSpc>
                <a:spcBef>
                  <a:spcPts val="0"/>
                </a:spcBef>
                <a:spcAft>
                  <a:spcPts val="0"/>
                </a:spcAft>
                <a:buClr>
                  <a:srgbClr val="931680"/>
                </a:buClr>
                <a:buSzTx/>
                <a:buFontTx/>
                <a:buNone/>
                <a:tabLst/>
                <a:defRPr/>
              </a:pPr>
              <a:r>
                <a:rPr kumimoji="0" lang="fr-FR" sz="2200" b="1" i="0" u="none" strike="noStrike" kern="1200" cap="none" spc="0" normalizeH="0" baseline="0" noProof="0" dirty="0">
                  <a:ln>
                    <a:noFill/>
                  </a:ln>
                  <a:solidFill>
                    <a:srgbClr val="931680"/>
                  </a:solidFill>
                  <a:effectLst/>
                  <a:uLnTx/>
                  <a:uFillTx/>
                  <a:latin typeface="Arial"/>
                  <a:ea typeface="+mn-ea"/>
                  <a:cs typeface="+mn-cs"/>
                </a:rPr>
                <a:t>6% </a:t>
              </a:r>
              <a:r>
                <a:rPr kumimoji="0" lang="fr-FR" sz="1600" b="0" i="0" u="none" strike="noStrike" kern="1200" cap="none" spc="0" normalizeH="0" baseline="0" noProof="0" dirty="0">
                  <a:ln>
                    <a:noFill/>
                  </a:ln>
                  <a:solidFill>
                    <a:srgbClr val="4D4D4D"/>
                  </a:solidFill>
                  <a:effectLst/>
                  <a:uLnTx/>
                  <a:uFillTx/>
                  <a:latin typeface="Arial"/>
                  <a:ea typeface="+mn-ea"/>
                  <a:cs typeface="+mn-cs"/>
                </a:rPr>
                <a:t>of the </a:t>
              </a:r>
              <a:r>
                <a:rPr kumimoji="0" lang="fr-FR" sz="1600" b="0" i="0" u="none" strike="noStrike" kern="1200" cap="none" spc="0" normalizeH="0" baseline="0" noProof="0" dirty="0" err="1">
                  <a:ln>
                    <a:noFill/>
                  </a:ln>
                  <a:solidFill>
                    <a:srgbClr val="4D4D4D"/>
                  </a:solidFill>
                  <a:effectLst/>
                  <a:uLnTx/>
                  <a:uFillTx/>
                  <a:latin typeface="Arial"/>
                  <a:ea typeface="+mn-ea"/>
                  <a:cs typeface="+mn-cs"/>
                </a:rPr>
                <a:t>world's</a:t>
              </a:r>
              <a:r>
                <a:rPr kumimoji="0" lang="fr-FR" sz="16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ts val="1920"/>
                </a:lnSpc>
                <a:spcBef>
                  <a:spcPts val="0"/>
                </a:spcBef>
                <a:spcAft>
                  <a:spcPts val="0"/>
                </a:spcAft>
                <a:buClr>
                  <a:srgbClr val="931680"/>
                </a:buClr>
                <a:buSzTx/>
                <a:buFontTx/>
                <a:buNone/>
                <a:tabLst/>
                <a:defRPr/>
              </a:pPr>
              <a:r>
                <a:rPr kumimoji="0" lang="fr-FR" sz="1600" b="1" i="0" u="none" strike="noStrike" kern="1200" cap="none" spc="0" normalizeH="0" baseline="0" noProof="0" dirty="0">
                  <a:ln>
                    <a:noFill/>
                  </a:ln>
                  <a:solidFill>
                    <a:srgbClr val="4D4D4D"/>
                  </a:solidFill>
                  <a:effectLst/>
                  <a:uLnTx/>
                  <a:uFillTx/>
                  <a:latin typeface="Arial"/>
                  <a:ea typeface="+mn-ea"/>
                  <a:cs typeface="+mn-cs"/>
                </a:rPr>
                <a:t>population</a:t>
              </a:r>
            </a:p>
          </p:txBody>
        </p:sp>
        <p:sp>
          <p:nvSpPr>
            <p:cNvPr id="14" name="Text Placeholder 2"/>
            <p:cNvSpPr txBox="1">
              <a:spLocks/>
            </p:cNvSpPr>
            <p:nvPr/>
          </p:nvSpPr>
          <p:spPr>
            <a:xfrm>
              <a:off x="8997370" y="2973282"/>
              <a:ext cx="2367234" cy="3917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31680"/>
                </a:buClr>
                <a:buSzTx/>
                <a:buFontTx/>
                <a:buNone/>
                <a:tabLst/>
                <a:defRPr/>
              </a:pPr>
              <a:r>
                <a:rPr kumimoji="0" lang="fr-FR" sz="2200" b="1" i="0" u="none" strike="noStrike" kern="1200" cap="none" spc="0" normalizeH="0" baseline="0" noProof="0" dirty="0">
                  <a:ln>
                    <a:noFill/>
                  </a:ln>
                  <a:solidFill>
                    <a:srgbClr val="F39E0C"/>
                  </a:solidFill>
                  <a:effectLst/>
                  <a:uLnTx/>
                  <a:uFillTx/>
                  <a:latin typeface="Arial"/>
                  <a:ea typeface="+mn-ea"/>
                  <a:cs typeface="+mn-cs"/>
                </a:rPr>
                <a:t>17</a:t>
              </a:r>
              <a:r>
                <a:rPr kumimoji="0" lang="fr-FR" sz="1600" b="1" i="0" u="none" strike="noStrike" kern="1200" cap="none" spc="0" normalizeH="0" baseline="0" noProof="0" dirty="0">
                  <a:ln>
                    <a:noFill/>
                  </a:ln>
                  <a:solidFill>
                    <a:srgbClr val="F39E0C"/>
                  </a:solidFill>
                  <a:effectLst/>
                  <a:uLnTx/>
                  <a:uFillTx/>
                  <a:latin typeface="Arial"/>
                  <a:ea typeface="+mn-ea"/>
                  <a:cs typeface="+mn-cs"/>
                </a:rPr>
                <a:t>% </a:t>
              </a:r>
              <a:r>
                <a:rPr kumimoji="0" lang="fr-FR" sz="1600" b="0" i="0" u="none" strike="noStrike" kern="1200" cap="none" spc="0" normalizeH="0" baseline="0" noProof="0" dirty="0">
                  <a:ln>
                    <a:noFill/>
                  </a:ln>
                  <a:solidFill>
                    <a:srgbClr val="4D4D4D"/>
                  </a:solidFill>
                  <a:effectLst/>
                  <a:uLnTx/>
                  <a:uFillTx/>
                  <a:latin typeface="Arial"/>
                  <a:ea typeface="+mn-ea"/>
                  <a:cs typeface="+mn-cs"/>
                </a:rPr>
                <a:t>of global </a:t>
              </a:r>
              <a:r>
                <a:rPr kumimoji="0" lang="fr-FR" sz="1600" b="1" i="0" u="none" strike="noStrike" kern="1200" cap="none" spc="0" normalizeH="0" baseline="0" noProof="0" dirty="0">
                  <a:ln>
                    <a:noFill/>
                  </a:ln>
                  <a:solidFill>
                    <a:srgbClr val="4D4D4D"/>
                  </a:solidFill>
                  <a:effectLst/>
                  <a:uLnTx/>
                  <a:uFillTx/>
                  <a:latin typeface="Arial"/>
                  <a:ea typeface="+mn-ea"/>
                  <a:cs typeface="+mn-cs"/>
                </a:rPr>
                <a:t>R&amp;D</a:t>
              </a:r>
              <a:r>
                <a:rPr kumimoji="0" lang="fr-FR" sz="1600" b="0" i="0" u="none" strike="noStrike" kern="1200" cap="none" spc="0" normalizeH="0" baseline="0" noProof="0" dirty="0">
                  <a:ln>
                    <a:noFill/>
                  </a:ln>
                  <a:solidFill>
                    <a:srgbClr val="4D4D4D"/>
                  </a:solidFill>
                  <a:effectLst/>
                  <a:uLnTx/>
                  <a:uFillTx/>
                  <a:latin typeface="Arial"/>
                  <a:ea typeface="+mn-ea"/>
                  <a:cs typeface="+mn-cs"/>
                </a:rPr>
                <a:t> </a:t>
              </a:r>
            </a:p>
          </p:txBody>
        </p:sp>
        <p:sp>
          <p:nvSpPr>
            <p:cNvPr id="17" name="Text Placeholder 2"/>
            <p:cNvSpPr txBox="1">
              <a:spLocks/>
            </p:cNvSpPr>
            <p:nvPr/>
          </p:nvSpPr>
          <p:spPr>
            <a:xfrm>
              <a:off x="8997370" y="3644741"/>
              <a:ext cx="2378842" cy="53980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
                  <a:srgbClr val="931680"/>
                </a:buClr>
                <a:buSzTx/>
                <a:buFontTx/>
                <a:buNone/>
                <a:tabLst/>
                <a:defRPr/>
              </a:pPr>
              <a:r>
                <a:rPr kumimoji="0" lang="fr-FR" sz="2200" b="1" i="0" u="none" strike="noStrike" kern="1200" cap="none" spc="0" normalizeH="0" baseline="0" noProof="0" dirty="0">
                  <a:ln>
                    <a:noFill/>
                  </a:ln>
                  <a:solidFill>
                    <a:srgbClr val="B0D10E"/>
                  </a:solidFill>
                  <a:effectLst/>
                  <a:uLnTx/>
                  <a:uFillTx/>
                  <a:latin typeface="Arial"/>
                  <a:ea typeface="+mn-ea"/>
                  <a:cs typeface="+mn-cs"/>
                </a:rPr>
                <a:t>25% </a:t>
              </a:r>
              <a:r>
                <a:rPr kumimoji="0" lang="fr-FR" sz="1600" b="0" i="0" u="none" strike="noStrike" kern="1200" cap="none" spc="0" normalizeH="0" baseline="0" noProof="0" dirty="0">
                  <a:ln>
                    <a:noFill/>
                  </a:ln>
                  <a:solidFill>
                    <a:srgbClr val="4D4D4D"/>
                  </a:solidFill>
                  <a:effectLst/>
                  <a:uLnTx/>
                  <a:uFillTx/>
                  <a:latin typeface="Arial"/>
                  <a:ea typeface="+mn-ea"/>
                  <a:cs typeface="+mn-cs"/>
                </a:rPr>
                <a:t>of all high-</a:t>
              </a:r>
              <a:r>
                <a:rPr kumimoji="0" lang="fr-FR" sz="1600" b="0" i="0" u="none" strike="noStrike" kern="1200" cap="none" spc="0" normalizeH="0" baseline="0" noProof="0" dirty="0" err="1">
                  <a:ln>
                    <a:noFill/>
                  </a:ln>
                  <a:solidFill>
                    <a:srgbClr val="4D4D4D"/>
                  </a:solidFill>
                  <a:effectLst/>
                  <a:uLnTx/>
                  <a:uFillTx/>
                  <a:latin typeface="Arial"/>
                  <a:ea typeface="+mn-ea"/>
                  <a:cs typeface="+mn-cs"/>
                </a:rPr>
                <a:t>quality</a:t>
              </a:r>
              <a:r>
                <a:rPr kumimoji="0" lang="fr-FR" sz="1600" b="0" i="0" u="none" strike="noStrike" kern="1200" cap="none" spc="0" normalizeH="0" baseline="0" noProof="0" dirty="0">
                  <a:ln>
                    <a:noFill/>
                  </a:ln>
                  <a:solidFill>
                    <a:srgbClr val="4D4D4D"/>
                  </a:solidFill>
                  <a:effectLst/>
                  <a:uLnTx/>
                  <a:uFillTx/>
                  <a:latin typeface="Arial"/>
                  <a:ea typeface="+mn-ea"/>
                  <a:cs typeface="+mn-cs"/>
                </a:rPr>
                <a:t> </a:t>
              </a:r>
              <a:r>
                <a:rPr kumimoji="0" lang="fr-FR" sz="1600" b="1" i="0" u="none" strike="noStrike" kern="1200" cap="none" spc="0" normalizeH="0" baseline="0" noProof="0" dirty="0" err="1">
                  <a:ln>
                    <a:noFill/>
                  </a:ln>
                  <a:solidFill>
                    <a:srgbClr val="4D4D4D"/>
                  </a:solidFill>
                  <a:effectLst/>
                  <a:uLnTx/>
                  <a:uFillTx/>
                  <a:latin typeface="Arial"/>
                  <a:ea typeface="+mn-ea"/>
                  <a:cs typeface="+mn-cs"/>
                </a:rPr>
                <a:t>scientific</a:t>
              </a:r>
              <a:r>
                <a:rPr kumimoji="0" lang="fr-FR" sz="1600" b="1" i="0" u="none" strike="noStrike" kern="1200" cap="none" spc="0" normalizeH="0" baseline="0" noProof="0" dirty="0">
                  <a:ln>
                    <a:noFill/>
                  </a:ln>
                  <a:solidFill>
                    <a:srgbClr val="4D4D4D"/>
                  </a:solidFill>
                  <a:effectLst/>
                  <a:uLnTx/>
                  <a:uFillTx/>
                  <a:latin typeface="Arial"/>
                  <a:ea typeface="+mn-ea"/>
                  <a:cs typeface="+mn-cs"/>
                </a:rPr>
                <a:t> publications</a:t>
              </a:r>
            </a:p>
            <a:p>
              <a:pPr marL="0" marR="0" lvl="0"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t="15476" b="14951"/>
            <a:stretch/>
          </p:blipFill>
          <p:spPr>
            <a:xfrm>
              <a:off x="5324831" y="1906292"/>
              <a:ext cx="3672539" cy="2572718"/>
            </a:xfrm>
            <a:prstGeom prst="rect">
              <a:avLst/>
            </a:prstGeom>
          </p:spPr>
        </p:pic>
      </p:grpSp>
      <p:sp>
        <p:nvSpPr>
          <p:cNvPr id="11" name="TextBox 10"/>
          <p:cNvSpPr txBox="1"/>
          <p:nvPr/>
        </p:nvSpPr>
        <p:spPr>
          <a:xfrm>
            <a:off x="8094163" y="2025067"/>
            <a:ext cx="2446659"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200" b="1" i="0" u="none" strike="noStrike" kern="1200" cap="none" spc="0" normalizeH="0" baseline="0" noProof="0" dirty="0">
                <a:ln>
                  <a:noFill/>
                </a:ln>
                <a:solidFill>
                  <a:srgbClr val="034EA2"/>
                </a:solidFill>
                <a:effectLst/>
                <a:uLnTx/>
                <a:uFillTx/>
                <a:latin typeface="Arial"/>
                <a:ea typeface="+mn-ea"/>
                <a:cs typeface="+mn-cs"/>
              </a:rPr>
              <a:t>1.5% </a:t>
            </a:r>
            <a:r>
              <a:rPr kumimoji="0" lang="fr-BE" sz="1600" b="0" i="0" u="none" strike="noStrike" kern="1200" cap="none" spc="0" normalizeH="0" baseline="0" noProof="0" dirty="0">
                <a:ln>
                  <a:noFill/>
                </a:ln>
                <a:solidFill>
                  <a:srgbClr val="4D4D4D"/>
                </a:solidFill>
                <a:effectLst/>
                <a:uLnTx/>
                <a:uFillTx/>
                <a:latin typeface="Arial"/>
                <a:ea typeface="+mn-ea"/>
                <a:cs typeface="+mn-cs"/>
              </a:rPr>
              <a:t>EU </a:t>
            </a:r>
            <a:r>
              <a:rPr kumimoji="0" lang="fr-BE" sz="1600" b="1" i="0" u="none" strike="noStrike" kern="1200" cap="none" spc="0" normalizeH="0" baseline="0" noProof="0" dirty="0">
                <a:ln>
                  <a:noFill/>
                </a:ln>
                <a:solidFill>
                  <a:srgbClr val="4D4D4D"/>
                </a:solidFill>
                <a:effectLst/>
                <a:uLnTx/>
                <a:uFillTx/>
                <a:latin typeface="Arial"/>
                <a:ea typeface="+mn-ea"/>
                <a:cs typeface="+mn-cs"/>
              </a:rPr>
              <a:t>business R&amp;D </a:t>
            </a:r>
            <a:r>
              <a:rPr kumimoji="0" lang="fr-BE" sz="1600" b="1" i="0" u="none" strike="noStrike" kern="1200" cap="none" spc="0" normalizeH="0" baseline="0" noProof="0" dirty="0" err="1">
                <a:ln>
                  <a:noFill/>
                </a:ln>
                <a:solidFill>
                  <a:srgbClr val="4D4D4D"/>
                </a:solidFill>
                <a:effectLst/>
                <a:uLnTx/>
                <a:uFillTx/>
                <a:latin typeface="Arial"/>
                <a:ea typeface="+mn-ea"/>
                <a:cs typeface="+mn-cs"/>
              </a:rPr>
              <a:t>investment</a:t>
            </a:r>
            <a:endParaRPr kumimoji="0" lang="fr-BE" sz="1600" b="1" i="0" u="none" strike="noStrike" kern="1200" cap="none" spc="0" normalizeH="0" baseline="0" noProof="0" dirty="0">
              <a:ln>
                <a:noFill/>
              </a:ln>
              <a:solidFill>
                <a:srgbClr val="4D4D4D"/>
              </a:solidFill>
              <a:effectLst/>
              <a:uLnTx/>
              <a:uFillTx/>
              <a:latin typeface="Arial"/>
              <a:ea typeface="+mn-ea"/>
              <a:cs typeface="+mn-cs"/>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5016" y="2314575"/>
            <a:ext cx="4146082" cy="2765636"/>
          </a:xfrm>
          <a:prstGeom prst="rect">
            <a:avLst/>
          </a:prstGeom>
        </p:spPr>
      </p:pic>
    </p:spTree>
    <p:extLst>
      <p:ext uri="{BB962C8B-B14F-4D97-AF65-F5344CB8AC3E}">
        <p14:creationId xmlns:p14="http://schemas.microsoft.com/office/powerpoint/2010/main" val="234892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5919262" y="2367446"/>
            <a:ext cx="5388044" cy="98470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34EA2"/>
                </a:solidFill>
                <a:effectLst/>
                <a:uLnTx/>
                <a:uFillTx/>
                <a:latin typeface="Arial"/>
                <a:ea typeface="+mn-ea"/>
                <a:cs typeface="+mn-cs"/>
              </a:rPr>
              <a:t>Political agreement December 2020</a:t>
            </a:r>
          </a:p>
          <a:p>
            <a:pPr marL="0" marR="0" lvl="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F8A907"/>
                </a:solidFill>
                <a:latin typeface="+mn-lt"/>
                <a:ea typeface="+mn-ea"/>
                <a:cs typeface="+mn-cs"/>
              </a:defRPr>
            </a:pPr>
            <a:r>
              <a:rPr kumimoji="0" lang="en-US" sz="1800" b="1" i="1" u="none" strike="noStrike" kern="1200" cap="none" spc="0" normalizeH="0" baseline="0" noProof="0" dirty="0">
                <a:ln>
                  <a:noFill/>
                </a:ln>
                <a:solidFill>
                  <a:srgbClr val="4D4D4D"/>
                </a:solidFill>
                <a:effectLst/>
                <a:uLnTx/>
                <a:uFillTx/>
                <a:latin typeface="Arial"/>
                <a:ea typeface="+mn-ea"/>
                <a:cs typeface="+mn-cs"/>
              </a:rPr>
              <a:t>€ billion in current prices</a:t>
            </a:r>
          </a:p>
        </p:txBody>
      </p:sp>
      <p:grpSp>
        <p:nvGrpSpPr>
          <p:cNvPr id="2" name="Group 1"/>
          <p:cNvGrpSpPr/>
          <p:nvPr/>
        </p:nvGrpSpPr>
        <p:grpSpPr>
          <a:xfrm>
            <a:off x="-148528" y="2367446"/>
            <a:ext cx="11340000" cy="3907751"/>
            <a:chOff x="-116444" y="2003430"/>
            <a:chExt cx="11340000" cy="3907751"/>
          </a:xfrm>
        </p:grpSpPr>
        <p:graphicFrame>
          <p:nvGraphicFramePr>
            <p:cNvPr id="8" name="Chart 7"/>
            <p:cNvGraphicFramePr/>
            <p:nvPr/>
          </p:nvGraphicFramePr>
          <p:xfrm>
            <a:off x="-116444" y="2003430"/>
            <a:ext cx="11340000" cy="3907751"/>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p:cNvSpPr/>
            <p:nvPr/>
          </p:nvSpPr>
          <p:spPr>
            <a:xfrm>
              <a:off x="2632006" y="2868093"/>
              <a:ext cx="2178424" cy="217842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grpSp>
      <p:sp>
        <p:nvSpPr>
          <p:cNvPr id="7" name="Title 1"/>
          <p:cNvSpPr txBox="1">
            <a:spLocks/>
          </p:cNvSpPr>
          <p:nvPr/>
        </p:nvSpPr>
        <p:spPr>
          <a:xfrm>
            <a:off x="838200" y="467999"/>
            <a:ext cx="10515600" cy="1392885"/>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3600" b="1" i="0" u="none" strike="noStrike" kern="1200" cap="none" spc="-50" normalizeH="0" baseline="0" noProof="0" dirty="0">
                <a:ln>
                  <a:noFill/>
                </a:ln>
                <a:solidFill>
                  <a:srgbClr val="931680"/>
                </a:solidFill>
                <a:effectLst/>
                <a:uLnTx/>
                <a:uFillTx/>
                <a:latin typeface="Arial"/>
                <a:ea typeface="+mj-ea"/>
                <a:cs typeface="+mj-cs"/>
              </a:rPr>
              <a:t>Horizon Europe Budget: </a:t>
            </a:r>
            <a:r>
              <a:rPr kumimoji="0" lang="en-GB" sz="3600" b="1" i="0" u="none" strike="noStrike" kern="1200" cap="none" spc="-50" normalizeH="0" baseline="0" noProof="0" dirty="0">
                <a:ln>
                  <a:noFill/>
                </a:ln>
                <a:solidFill>
                  <a:srgbClr val="931680"/>
                </a:solidFill>
                <a:effectLst/>
                <a:uLnTx/>
                <a:uFillTx/>
                <a:latin typeface="Arial"/>
                <a:ea typeface="+mj-ea"/>
                <a:cs typeface="Arial" panose="020B0604020202020204" pitchFamily="34" charset="0"/>
              </a:rPr>
              <a:t>€95.5 billion (2021-2027)</a:t>
            </a:r>
          </a:p>
          <a:p>
            <a:pPr marL="0" marR="0" lvl="0" indent="0" algn="l" defTabSz="914400" rtl="0" eaLnBrk="1" fontAlgn="auto" latinLnBrk="0" hangingPunct="1">
              <a:lnSpc>
                <a:spcPts val="3400"/>
              </a:lnSpc>
              <a:spcBef>
                <a:spcPct val="0"/>
              </a:spcBef>
              <a:spcAft>
                <a:spcPts val="0"/>
              </a:spcAft>
              <a:buClrTx/>
              <a:buSzTx/>
              <a:buFontTx/>
              <a:buNone/>
              <a:tabLst/>
              <a:defRPr/>
            </a:pPr>
            <a:r>
              <a:rPr kumimoji="0" lang="en-GB" sz="2400" b="0" i="0" u="none" strike="noStrike" kern="1200" cap="none" spc="-50" normalizeH="0" baseline="0" noProof="0" dirty="0">
                <a:ln>
                  <a:noFill/>
                </a:ln>
                <a:solidFill>
                  <a:srgbClr val="4D4D4D"/>
                </a:solidFill>
                <a:effectLst/>
                <a:uLnTx/>
                <a:uFillTx/>
                <a:latin typeface="Arial"/>
                <a:ea typeface="+mj-ea"/>
                <a:cs typeface="Arial" panose="020B0604020202020204" pitchFamily="34" charset="0"/>
              </a:rPr>
              <a:t>(including €5.4 billion from NGEU – </a:t>
            </a:r>
            <a:r>
              <a:rPr kumimoji="0" lang="en-US" sz="2400" b="0" i="0" u="none" strike="noStrike" kern="1200" cap="none" spc="-50" normalizeH="0" baseline="0" noProof="0" dirty="0">
                <a:ln>
                  <a:noFill/>
                </a:ln>
                <a:solidFill>
                  <a:srgbClr val="4D4D4D"/>
                </a:solidFill>
                <a:effectLst/>
                <a:uLnTx/>
                <a:uFillTx/>
                <a:latin typeface="Arial"/>
                <a:ea typeface="+mj-ea"/>
                <a:cs typeface="+mj-cs"/>
              </a:rPr>
              <a:t>Next Generation Europe – </a:t>
            </a:r>
            <a:r>
              <a:rPr kumimoji="0" lang="en-US" sz="2400" b="0" i="0" u="none" strike="noStrike" kern="1200" cap="none" spc="-50" normalizeH="0" baseline="0" noProof="0" dirty="0" err="1">
                <a:ln>
                  <a:noFill/>
                </a:ln>
                <a:solidFill>
                  <a:srgbClr val="4D4D4D"/>
                </a:solidFill>
                <a:effectLst/>
                <a:uLnTx/>
                <a:uFillTx/>
                <a:latin typeface="Arial"/>
                <a:ea typeface="+mj-ea"/>
                <a:cs typeface="+mj-cs"/>
              </a:rPr>
              <a:t>programme</a:t>
            </a:r>
            <a:r>
              <a:rPr kumimoji="0" lang="en-US" sz="2400" b="0" i="0" u="none" strike="noStrike" kern="1200" cap="none" spc="-50" normalizeH="0" baseline="0" noProof="0" dirty="0">
                <a:ln>
                  <a:noFill/>
                </a:ln>
                <a:solidFill>
                  <a:srgbClr val="4D4D4D"/>
                </a:solidFill>
                <a:effectLst/>
                <a:uLnTx/>
                <a:uFillTx/>
                <a:latin typeface="Arial"/>
                <a:ea typeface="+mj-ea"/>
                <a:cs typeface="+mj-cs"/>
              </a:rPr>
              <a:t> of EU for Recovery from COVID-19 crisis</a:t>
            </a:r>
            <a:r>
              <a:rPr kumimoji="0" lang="en-GB" sz="2400" b="0" i="0" u="none" strike="noStrike" kern="1200" cap="none" spc="-50" normalizeH="0" baseline="0" noProof="0" dirty="0">
                <a:ln>
                  <a:noFill/>
                </a:ln>
                <a:solidFill>
                  <a:srgbClr val="4D4D4D"/>
                </a:solidFill>
                <a:effectLst/>
                <a:uLnTx/>
                <a:uFillTx/>
                <a:latin typeface="Arial"/>
                <a:ea typeface="+mj-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5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131266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1086" y="3001909"/>
            <a:ext cx="654782" cy="651365"/>
            <a:chOff x="831086" y="3001909"/>
            <a:chExt cx="654782" cy="651365"/>
          </a:xfrm>
        </p:grpSpPr>
        <p:sp>
          <p:nvSpPr>
            <p:cNvPr id="3" name="Oval 2"/>
            <p:cNvSpPr/>
            <p:nvPr/>
          </p:nvSpPr>
          <p:spPr>
            <a:xfrm>
              <a:off x="834477" y="3005274"/>
              <a:ext cx="648000"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r="7855" b="8967"/>
            <a:stretch/>
          </p:blipFill>
          <p:spPr>
            <a:xfrm>
              <a:off x="831086" y="3001909"/>
              <a:ext cx="654782" cy="646874"/>
            </a:xfrm>
            <a:prstGeom prst="rect">
              <a:avLst/>
            </a:prstGeom>
          </p:spPr>
        </p:pic>
      </p:grpSp>
      <p:sp>
        <p:nvSpPr>
          <p:cNvPr id="11" name="Title 1"/>
          <p:cNvSpPr txBox="1">
            <a:spLocks/>
          </p:cNvSpPr>
          <p:nvPr/>
        </p:nvSpPr>
        <p:spPr>
          <a:xfrm>
            <a:off x="838800" y="468000"/>
            <a:ext cx="5367000" cy="885601"/>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34EA2"/>
                </a:solidFill>
                <a:effectLst/>
                <a:uLnTx/>
                <a:uFillTx/>
                <a:latin typeface="Arial" panose="020B0604020202020204" pitchFamily="34" charset="0"/>
                <a:ea typeface="+mj-ea"/>
                <a:cs typeface="Arial" panose="020B0604020202020204" pitchFamily="34" charset="0"/>
              </a:rPr>
              <a:t>Lessons Learned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rgbClr val="4D4D4D"/>
                </a:solidFill>
                <a:effectLst/>
                <a:uLnTx/>
                <a:uFillTx/>
                <a:latin typeface="Arial" panose="020B0604020202020204" pitchFamily="34" charset="0"/>
                <a:ea typeface="+mj-ea"/>
                <a:cs typeface="Arial" panose="020B0604020202020204" pitchFamily="34" charset="0"/>
              </a:rPr>
              <a:t>from Horizon 2020 Interim Evaluation</a:t>
            </a:r>
            <a:endParaRPr kumimoji="0" lang="en-GB" sz="2200" b="0" i="0" u="none" strike="noStrike" kern="1200" cap="none" spc="0" normalizeH="0" baseline="0" noProof="0" dirty="0">
              <a:ln>
                <a:noFill/>
              </a:ln>
              <a:solidFill>
                <a:srgbClr val="4D4D4D"/>
              </a:solidFill>
              <a:effectLst/>
              <a:uLnTx/>
              <a:uFillTx/>
              <a:latin typeface="Arial"/>
              <a:ea typeface="+mj-ea"/>
              <a:cs typeface="+mj-cs"/>
            </a:endParaRPr>
          </a:p>
        </p:txBody>
      </p:sp>
      <p:sp>
        <p:nvSpPr>
          <p:cNvPr id="13" name="Title 1"/>
          <p:cNvSpPr>
            <a:spLocks noGrp="1"/>
          </p:cNvSpPr>
          <p:nvPr>
            <p:ph type="title"/>
          </p:nvPr>
        </p:nvSpPr>
        <p:spPr>
          <a:xfrm>
            <a:off x="6828268" y="468000"/>
            <a:ext cx="4401817" cy="885139"/>
          </a:xfrm>
        </p:spPr>
        <p:txBody>
          <a:bodyPr anchor="t" anchorCtr="0">
            <a:normAutofit fontScale="90000"/>
          </a:bodyPr>
          <a:lstStyle/>
          <a:p>
            <a:pPr>
              <a:lnSpc>
                <a:spcPct val="100000"/>
              </a:lnSpc>
            </a:pPr>
            <a:r>
              <a:rPr lang="en-GB" dirty="0">
                <a:solidFill>
                  <a:schemeClr val="tx2"/>
                </a:solidFill>
                <a:latin typeface="Arial" panose="020B0604020202020204" pitchFamily="34" charset="0"/>
                <a:cs typeface="Arial" panose="020B0604020202020204" pitchFamily="34" charset="0"/>
              </a:rPr>
              <a:t>Key Novelties</a:t>
            </a:r>
            <a:br>
              <a:rPr lang="en-GB" dirty="0">
                <a:solidFill>
                  <a:schemeClr val="tx2"/>
                </a:solidFill>
                <a:latin typeface="Arial" panose="020B0604020202020204" pitchFamily="34" charset="0"/>
                <a:cs typeface="Arial" panose="020B0604020202020204" pitchFamily="34" charset="0"/>
              </a:rPr>
            </a:br>
            <a:r>
              <a:rPr lang="en-GB" sz="2400" b="0" dirty="0">
                <a:solidFill>
                  <a:schemeClr val="tx1"/>
                </a:solidFill>
                <a:latin typeface="Arial" panose="020B0604020202020204" pitchFamily="34" charset="0"/>
                <a:cs typeface="Arial" panose="020B0604020202020204" pitchFamily="34" charset="0"/>
              </a:rPr>
              <a:t>in Horizon Europe</a:t>
            </a:r>
            <a:endParaRPr lang="en-GB" sz="2400" b="0" dirty="0">
              <a:solidFill>
                <a:schemeClr val="tx1"/>
              </a:solidFill>
            </a:endParaRPr>
          </a:p>
        </p:txBody>
      </p:sp>
      <p:sp>
        <p:nvSpPr>
          <p:cNvPr id="15" name="Rectangle 14"/>
          <p:cNvSpPr/>
          <p:nvPr/>
        </p:nvSpPr>
        <p:spPr>
          <a:xfrm>
            <a:off x="6910085" y="1652303"/>
            <a:ext cx="4320000" cy="432000"/>
          </a:xfrm>
          <a:prstGeom prst="rect">
            <a:avLst/>
          </a:prstGeom>
          <a:solidFill>
            <a:schemeClr val="accent2"/>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European Innovation Council</a:t>
            </a:r>
          </a:p>
        </p:txBody>
      </p:sp>
      <p:sp>
        <p:nvSpPr>
          <p:cNvPr id="16" name="Rectangle 15"/>
          <p:cNvSpPr/>
          <p:nvPr/>
        </p:nvSpPr>
        <p:spPr>
          <a:xfrm>
            <a:off x="6910085" y="2372947"/>
            <a:ext cx="4320000" cy="432000"/>
          </a:xfrm>
          <a:prstGeom prst="rect">
            <a:avLst/>
          </a:prstGeom>
          <a:solidFill>
            <a:schemeClr val="accent2"/>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EU Missions</a:t>
            </a:r>
          </a:p>
        </p:txBody>
      </p:sp>
      <p:sp>
        <p:nvSpPr>
          <p:cNvPr id="17" name="Rectangle 16"/>
          <p:cNvSpPr/>
          <p:nvPr/>
        </p:nvSpPr>
        <p:spPr>
          <a:xfrm>
            <a:off x="6910085" y="3127348"/>
            <a:ext cx="4320000" cy="432000"/>
          </a:xfrm>
          <a:prstGeom prst="rect">
            <a:avLst/>
          </a:prstGeom>
          <a:solidFill>
            <a:schemeClr val="accent2"/>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New approach to partnerships</a:t>
            </a:r>
          </a:p>
        </p:txBody>
      </p:sp>
      <p:sp>
        <p:nvSpPr>
          <p:cNvPr id="18" name="Rectangle 17"/>
          <p:cNvSpPr/>
          <p:nvPr/>
        </p:nvSpPr>
        <p:spPr>
          <a:xfrm>
            <a:off x="6910085" y="3852478"/>
            <a:ext cx="4320000" cy="432000"/>
          </a:xfrm>
          <a:prstGeom prst="rect">
            <a:avLst/>
          </a:prstGeom>
          <a:solidFill>
            <a:schemeClr val="accent2"/>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Open science policy</a:t>
            </a:r>
          </a:p>
        </p:txBody>
      </p:sp>
      <p:sp>
        <p:nvSpPr>
          <p:cNvPr id="19" name="Rectangle 18"/>
          <p:cNvSpPr/>
          <p:nvPr/>
        </p:nvSpPr>
        <p:spPr>
          <a:xfrm>
            <a:off x="6910085" y="5327523"/>
            <a:ext cx="4320000" cy="432000"/>
          </a:xfrm>
          <a:prstGeom prst="rect">
            <a:avLst/>
          </a:prstGeom>
          <a:solidFill>
            <a:schemeClr val="accent2"/>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Spreading Excellence</a:t>
            </a:r>
          </a:p>
        </p:txBody>
      </p:sp>
      <p:pic>
        <p:nvPicPr>
          <p:cNvPr id="21" name="Picture 2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926" y="1455752"/>
            <a:ext cx="791326" cy="789103"/>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3926" y="2194396"/>
            <a:ext cx="789103" cy="789103"/>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63926" y="4412738"/>
            <a:ext cx="789103" cy="789103"/>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63926" y="3671684"/>
            <a:ext cx="791326" cy="789103"/>
          </a:xfrm>
          <a:prstGeom prst="rect">
            <a:avLst/>
          </a:prstGeom>
        </p:spPr>
      </p:pic>
      <p:pic>
        <p:nvPicPr>
          <p:cNvPr id="26" name="Picture 2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63926" y="5148972"/>
            <a:ext cx="789103" cy="789103"/>
          </a:xfrm>
          <a:prstGeom prst="rect">
            <a:avLst/>
          </a:prstGeom>
        </p:spPr>
      </p:pic>
      <p:sp>
        <p:nvSpPr>
          <p:cNvPr id="41" name="Rectangle 40"/>
          <p:cNvSpPr/>
          <p:nvPr/>
        </p:nvSpPr>
        <p:spPr>
          <a:xfrm>
            <a:off x="1562049" y="1636854"/>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Support breakthrough innovation</a:t>
            </a:r>
          </a:p>
        </p:txBody>
      </p:sp>
      <p:sp>
        <p:nvSpPr>
          <p:cNvPr id="42" name="Rectangle 41"/>
          <p:cNvSpPr/>
          <p:nvPr/>
        </p:nvSpPr>
        <p:spPr>
          <a:xfrm>
            <a:off x="1562049" y="2248510"/>
            <a:ext cx="4320000"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Create more impact through mission-orientation and citizens' involvement</a:t>
            </a:r>
          </a:p>
        </p:txBody>
      </p:sp>
      <p:sp>
        <p:nvSpPr>
          <p:cNvPr id="43" name="Rectangle 42"/>
          <p:cNvSpPr/>
          <p:nvPr/>
        </p:nvSpPr>
        <p:spPr>
          <a:xfrm>
            <a:off x="1562049" y="4591289"/>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Strengthen international cooperation</a:t>
            </a:r>
          </a:p>
        </p:txBody>
      </p:sp>
      <p:sp>
        <p:nvSpPr>
          <p:cNvPr id="44" name="Rectangle 43"/>
          <p:cNvSpPr/>
          <p:nvPr/>
        </p:nvSpPr>
        <p:spPr>
          <a:xfrm>
            <a:off x="1562049" y="3850235"/>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Reinforce openness</a:t>
            </a:r>
          </a:p>
        </p:txBody>
      </p:sp>
      <p:sp>
        <p:nvSpPr>
          <p:cNvPr id="45" name="Rectangle 44"/>
          <p:cNvSpPr/>
          <p:nvPr/>
        </p:nvSpPr>
        <p:spPr>
          <a:xfrm>
            <a:off x="1562049" y="3119213"/>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Rationalise partnerships’ landscape</a:t>
            </a:r>
          </a:p>
        </p:txBody>
      </p:sp>
      <p:sp>
        <p:nvSpPr>
          <p:cNvPr id="46" name="Rectangle 45"/>
          <p:cNvSpPr/>
          <p:nvPr/>
        </p:nvSpPr>
        <p:spPr>
          <a:xfrm>
            <a:off x="1562049" y="5327523"/>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Encourage participation </a:t>
            </a:r>
          </a:p>
        </p:txBody>
      </p:sp>
      <p:grpSp>
        <p:nvGrpSpPr>
          <p:cNvPr id="8" name="Group 7"/>
          <p:cNvGrpSpPr/>
          <p:nvPr/>
        </p:nvGrpSpPr>
        <p:grpSpPr>
          <a:xfrm>
            <a:off x="6016286" y="1673814"/>
            <a:ext cx="617139" cy="4060309"/>
            <a:chOff x="5958230" y="1673814"/>
            <a:chExt cx="617139" cy="4060309"/>
          </a:xfrm>
        </p:grpSpPr>
        <p:sp>
          <p:nvSpPr>
            <p:cNvPr id="47" name="Right Arrow 46"/>
            <p:cNvSpPr/>
            <p:nvPr/>
          </p:nvSpPr>
          <p:spPr>
            <a:xfrm>
              <a:off x="5958230" y="1673814"/>
              <a:ext cx="617139" cy="3529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ight Arrow 47"/>
            <p:cNvSpPr/>
            <p:nvPr/>
          </p:nvSpPr>
          <p:spPr>
            <a:xfrm>
              <a:off x="5958230" y="2414456"/>
              <a:ext cx="617139" cy="3529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Right Arrow 48"/>
            <p:cNvSpPr/>
            <p:nvPr/>
          </p:nvSpPr>
          <p:spPr>
            <a:xfrm>
              <a:off x="5958230" y="3164955"/>
              <a:ext cx="617139" cy="3529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ight Arrow 49"/>
            <p:cNvSpPr/>
            <p:nvPr/>
          </p:nvSpPr>
          <p:spPr>
            <a:xfrm>
              <a:off x="5958230" y="3906203"/>
              <a:ext cx="617139" cy="3529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Right Arrow 50"/>
            <p:cNvSpPr/>
            <p:nvPr/>
          </p:nvSpPr>
          <p:spPr>
            <a:xfrm>
              <a:off x="5958230" y="4643240"/>
              <a:ext cx="617139" cy="3529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ight Arrow 51"/>
            <p:cNvSpPr/>
            <p:nvPr/>
          </p:nvSpPr>
          <p:spPr>
            <a:xfrm>
              <a:off x="5958230" y="5381145"/>
              <a:ext cx="617139" cy="3529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0" name="Rectangle 29"/>
          <p:cNvSpPr/>
          <p:nvPr/>
        </p:nvSpPr>
        <p:spPr>
          <a:xfrm>
            <a:off x="6910085" y="4576454"/>
            <a:ext cx="4320000" cy="432000"/>
          </a:xfrm>
          <a:prstGeom prst="rect">
            <a:avLst/>
          </a:prstGeom>
          <a:solidFill>
            <a:schemeClr val="accent2"/>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Extended association possibilities</a:t>
            </a:r>
          </a:p>
        </p:txBody>
      </p:sp>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Tree>
    <p:extLst>
      <p:ext uri="{BB962C8B-B14F-4D97-AF65-F5344CB8AC3E}">
        <p14:creationId xmlns:p14="http://schemas.microsoft.com/office/powerpoint/2010/main" val="53582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8113800" y="3948809"/>
            <a:ext cx="2880000" cy="1764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en-GB" sz="3200" b="1" i="0" u="none" strike="noStrike" kern="1200" cap="none" spc="0" normalizeH="0" baseline="0" noProof="0" dirty="0">
                <a:ln>
                  <a:noFill/>
                </a:ln>
                <a:solidFill>
                  <a:srgbClr val="034EA2"/>
                </a:solidFill>
                <a:effectLst/>
                <a:uLnTx/>
                <a:uFillTx/>
                <a:latin typeface="Arial"/>
                <a:ea typeface="+mn-ea"/>
                <a:cs typeface="+mn-cs"/>
              </a:rPr>
              <a:t>19%</a:t>
            </a:r>
          </a:p>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estimated labour productivity increase in funded companies </a:t>
            </a:r>
            <a:r>
              <a:rPr kumimoji="0" lang="en-GB" sz="1800" b="1" i="0" u="none" strike="noStrike" kern="1200" cap="none" spc="0" normalizeH="0" baseline="0" noProof="0" dirty="0">
                <a:ln>
                  <a:noFill/>
                </a:ln>
                <a:solidFill>
                  <a:srgbClr val="024B9C"/>
                </a:solidFill>
                <a:effectLst/>
                <a:uLnTx/>
                <a:uFillTx/>
                <a:latin typeface="Arial"/>
                <a:ea typeface="+mn-ea"/>
                <a:cs typeface="+mn-cs"/>
              </a:rPr>
              <a:t>thanks to the programme</a:t>
            </a:r>
            <a:r>
              <a:rPr kumimoji="0" lang="en-GB" sz="1800" b="1" i="1" u="none" strike="noStrike" kern="1200" cap="none" spc="0" normalizeH="0" baseline="0" noProof="0" dirty="0">
                <a:ln>
                  <a:noFill/>
                </a:ln>
                <a:solidFill>
                  <a:srgbClr val="4D4D4D"/>
                </a:solidFill>
                <a:effectLst/>
                <a:uLnTx/>
                <a:uFillTx/>
                <a:latin typeface="Arial"/>
                <a:ea typeface="+mn-ea"/>
                <a:cs typeface="+mn-cs"/>
              </a:rPr>
              <a:t>*</a:t>
            </a:r>
            <a:endParaRPr kumimoji="0" lang="fr-FR" sz="1800" b="1" i="0" u="none" strike="noStrike" kern="1200" cap="none" spc="0" normalizeH="0" baseline="0" noProof="0" dirty="0">
              <a:ln>
                <a:noFill/>
              </a:ln>
              <a:solidFill>
                <a:srgbClr val="4D4D4D"/>
              </a:solidFill>
              <a:effectLst/>
              <a:uLnTx/>
              <a:uFillTx/>
              <a:latin typeface="Arial"/>
              <a:ea typeface="+mn-ea"/>
              <a:cs typeface="+mn-cs"/>
            </a:endParaRPr>
          </a:p>
        </p:txBody>
      </p:sp>
      <p:sp>
        <p:nvSpPr>
          <p:cNvPr id="19" name="Text Placeholder 2"/>
          <p:cNvSpPr txBox="1">
            <a:spLocks/>
          </p:cNvSpPr>
          <p:nvPr/>
        </p:nvSpPr>
        <p:spPr>
          <a:xfrm>
            <a:off x="1007411" y="3948809"/>
            <a:ext cx="2880000" cy="1764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fr-FR" sz="3200" b="1" i="0" u="none" strike="noStrike" kern="1200" cap="none" spc="0" normalizeH="0" baseline="0" noProof="0" dirty="0">
                <a:ln>
                  <a:noFill/>
                </a:ln>
                <a:solidFill>
                  <a:srgbClr val="034EA2"/>
                </a:solidFill>
                <a:effectLst/>
                <a:uLnTx/>
                <a:uFillTx/>
                <a:latin typeface="Arial"/>
                <a:ea typeface="+mn-ea"/>
                <a:cs typeface="+mn-cs"/>
              </a:rPr>
              <a:t>84%</a:t>
            </a:r>
          </a:p>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of investments address Sustainable Development Goals; </a:t>
            </a:r>
            <a:r>
              <a:rPr kumimoji="0" lang="en-GB" sz="2000" b="1" i="0" u="none" strike="noStrike" kern="1200" cap="none" spc="0" normalizeH="0" baseline="0" noProof="0" dirty="0">
                <a:ln>
                  <a:noFill/>
                </a:ln>
                <a:solidFill>
                  <a:srgbClr val="034EA2"/>
                </a:solidFill>
                <a:effectLst/>
                <a:uLnTx/>
                <a:uFillTx/>
                <a:latin typeface="Arial"/>
                <a:ea typeface="+mn-ea"/>
                <a:cs typeface="+mn-cs"/>
              </a:rPr>
              <a:t>30% address climate change</a:t>
            </a:r>
            <a:endParaRPr kumimoji="0" lang="fr-FR"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20" name="Text Placeholder 2"/>
          <p:cNvSpPr txBox="1">
            <a:spLocks/>
          </p:cNvSpPr>
          <p:nvPr/>
        </p:nvSpPr>
        <p:spPr>
          <a:xfrm>
            <a:off x="8113800" y="1920608"/>
            <a:ext cx="2880000" cy="1764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fr-FR" sz="3200" b="1" i="0" u="none" strike="noStrike" kern="1200" cap="none" spc="0" normalizeH="0" baseline="0" noProof="0" dirty="0">
                <a:ln>
                  <a:noFill/>
                </a:ln>
                <a:solidFill>
                  <a:srgbClr val="034EA2"/>
                </a:solidFill>
                <a:effectLst/>
                <a:uLnTx/>
                <a:uFillTx/>
                <a:latin typeface="Arial"/>
                <a:ea typeface="+mn-ea"/>
                <a:cs typeface="+mn-cs"/>
              </a:rPr>
              <a:t>€48.2 million </a:t>
            </a:r>
          </a:p>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Directed to coronavirus R&amp;I just </a:t>
            </a:r>
            <a:r>
              <a:rPr kumimoji="0" lang="en-US" sz="1800" b="1" i="0" u="none" strike="noStrike" kern="1200" cap="none" spc="0" normalizeH="0" baseline="0" noProof="0" dirty="0">
                <a:ln>
                  <a:noFill/>
                </a:ln>
                <a:solidFill>
                  <a:srgbClr val="034EA2"/>
                </a:solidFill>
                <a:effectLst/>
                <a:uLnTx/>
                <a:uFillTx/>
                <a:latin typeface="Arial"/>
                <a:ea typeface="+mn-ea"/>
                <a:cs typeface="+mn-cs"/>
              </a:rPr>
              <a:t>seven days </a:t>
            </a:r>
            <a:br>
              <a:rPr kumimoji="0" lang="en-US" sz="1800" b="1" i="0" u="none" strike="noStrike" kern="1200" cap="none" spc="0" normalizeH="0" baseline="0" noProof="0" dirty="0">
                <a:ln>
                  <a:noFill/>
                </a:ln>
                <a:solidFill>
                  <a:srgbClr val="034EA2"/>
                </a:solidFill>
                <a:effectLst/>
                <a:uLnTx/>
                <a:uFillTx/>
                <a:latin typeface="Arial"/>
                <a:ea typeface="+mn-ea"/>
                <a:cs typeface="+mn-cs"/>
              </a:rPr>
            </a:br>
            <a:r>
              <a:rPr kumimoji="0" lang="en-US" sz="1800" b="1" i="0" u="none" strike="noStrike" kern="1200" cap="none" spc="0" normalizeH="0" baseline="0" noProof="0" dirty="0">
                <a:ln>
                  <a:noFill/>
                </a:ln>
                <a:solidFill>
                  <a:srgbClr val="034EA2"/>
                </a:solidFill>
                <a:effectLst/>
                <a:uLnTx/>
                <a:uFillTx/>
                <a:latin typeface="Arial"/>
                <a:ea typeface="+mn-ea"/>
                <a:cs typeface="+mn-cs"/>
              </a:rPr>
              <a:t>after the first </a:t>
            </a:r>
            <a:br>
              <a:rPr kumimoji="0" lang="en-US" sz="1800" b="1" i="0" u="none" strike="noStrike" kern="1200" cap="none" spc="0" normalizeH="0" baseline="0" noProof="0" dirty="0">
                <a:ln>
                  <a:noFill/>
                </a:ln>
                <a:solidFill>
                  <a:srgbClr val="034EA2"/>
                </a:solidFill>
                <a:effectLst/>
                <a:uLnTx/>
                <a:uFillTx/>
                <a:latin typeface="Arial"/>
                <a:ea typeface="+mn-ea"/>
                <a:cs typeface="+mn-cs"/>
              </a:rPr>
            </a:br>
            <a:r>
              <a:rPr kumimoji="0" lang="en-US" sz="1800" b="1" i="0" u="none" strike="noStrike" kern="1200" cap="none" spc="0" normalizeH="0" baseline="0" noProof="0" dirty="0">
                <a:ln>
                  <a:noFill/>
                </a:ln>
                <a:solidFill>
                  <a:srgbClr val="034EA2"/>
                </a:solidFill>
                <a:effectLst/>
                <a:uLnTx/>
                <a:uFillTx/>
                <a:latin typeface="Arial"/>
                <a:ea typeface="+mn-ea"/>
                <a:cs typeface="+mn-cs"/>
              </a:rPr>
              <a:t>EU case</a:t>
            </a:r>
            <a:r>
              <a:rPr kumimoji="0" lang="en-US" sz="1800" b="1" i="0" u="none" strike="noStrike" kern="1200" cap="none" spc="0" normalizeH="0" baseline="0" noProof="0" dirty="0">
                <a:ln>
                  <a:noFill/>
                </a:ln>
                <a:solidFill>
                  <a:srgbClr val="B0D10E"/>
                </a:solidFill>
                <a:effectLst/>
                <a:uLnTx/>
                <a:uFillTx/>
                <a:latin typeface="Arial"/>
                <a:ea typeface="+mn-ea"/>
                <a:cs typeface="+mn-cs"/>
              </a:rPr>
              <a:t> </a:t>
            </a:r>
            <a:r>
              <a:rPr kumimoji="0" lang="en-US" sz="1800" b="0" i="0" u="none" strike="noStrike" kern="1200" cap="none" spc="0" normalizeH="0" baseline="0" noProof="0" dirty="0">
                <a:ln>
                  <a:noFill/>
                </a:ln>
                <a:solidFill>
                  <a:srgbClr val="4D4D4D"/>
                </a:solidFill>
                <a:effectLst/>
                <a:uLnTx/>
                <a:uFillTx/>
                <a:latin typeface="Arial"/>
                <a:ea typeface="+mn-ea"/>
                <a:cs typeface="+mn-cs"/>
              </a:rPr>
              <a:t>reported</a:t>
            </a:r>
            <a:endParaRPr kumimoji="0" lang="fr-FR"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6" name="Text Placeholder 2"/>
          <p:cNvSpPr txBox="1">
            <a:spLocks/>
          </p:cNvSpPr>
          <p:nvPr/>
        </p:nvSpPr>
        <p:spPr>
          <a:xfrm>
            <a:off x="1007411" y="1920608"/>
            <a:ext cx="2880000" cy="1764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fr-FR" sz="3200" b="1" i="0" u="none" strike="noStrike" kern="1200" cap="none" spc="0" normalizeH="0" baseline="0" noProof="0" dirty="0">
                <a:ln>
                  <a:noFill/>
                </a:ln>
                <a:solidFill>
                  <a:srgbClr val="034EA2"/>
                </a:solidFill>
                <a:effectLst/>
                <a:uLnTx/>
                <a:uFillTx/>
                <a:latin typeface="Arial"/>
                <a:ea typeface="+mn-ea"/>
                <a:cs typeface="+mn-cs"/>
              </a:rPr>
              <a:t>1.5 million </a:t>
            </a:r>
          </a:p>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fr-FR" sz="1800" b="0" i="0" u="none" strike="noStrike" kern="1200" cap="none" spc="0" normalizeH="0" baseline="0" noProof="0" dirty="0">
                <a:ln>
                  <a:noFill/>
                </a:ln>
                <a:solidFill>
                  <a:srgbClr val="4D4D4D"/>
                </a:solidFill>
                <a:effectLst/>
                <a:uLnTx/>
                <a:uFillTx/>
                <a:latin typeface="Arial"/>
                <a:ea typeface="+mn-ea"/>
                <a:cs typeface="+mn-cs"/>
              </a:rPr>
              <a:t>Collaborations </a:t>
            </a:r>
            <a:r>
              <a:rPr kumimoji="0" lang="en-GB" sz="1800" b="0" i="0" u="none" strike="noStrike" kern="1200" cap="none" spc="0" normalizeH="0" baseline="0" noProof="0" dirty="0">
                <a:ln>
                  <a:noFill/>
                </a:ln>
                <a:solidFill>
                  <a:srgbClr val="4D4D4D"/>
                </a:solidFill>
                <a:effectLst/>
                <a:uLnTx/>
                <a:uFillTx/>
                <a:latin typeface="Arial"/>
                <a:ea typeface="+mn-ea"/>
                <a:cs typeface="+mn-cs"/>
              </a:rPr>
              <a:t>from</a:t>
            </a:r>
            <a:br>
              <a:rPr kumimoji="0" lang="en-GB" sz="1800" b="0" i="0" u="none" strike="noStrike" kern="1200" cap="none" spc="0" normalizeH="0" baseline="0" noProof="0" dirty="0">
                <a:ln>
                  <a:noFill/>
                </a:ln>
                <a:solidFill>
                  <a:srgbClr val="4D4D4D"/>
                </a:solidFill>
                <a:effectLst/>
                <a:uLnTx/>
                <a:uFillTx/>
                <a:latin typeface="Arial"/>
                <a:ea typeface="+mn-ea"/>
                <a:cs typeface="+mn-cs"/>
              </a:rPr>
            </a:br>
            <a:r>
              <a:rPr kumimoji="0" lang="en-GB" sz="1800" b="0" i="0" u="none" strike="noStrike" kern="1200" cap="none" spc="0" normalizeH="0" baseline="0" noProof="0" dirty="0">
                <a:ln>
                  <a:noFill/>
                </a:ln>
                <a:solidFill>
                  <a:srgbClr val="4D4D4D"/>
                </a:solidFill>
                <a:effectLst/>
                <a:uLnTx/>
                <a:uFillTx/>
                <a:latin typeface="Arial"/>
                <a:ea typeface="+mn-ea"/>
                <a:cs typeface="+mn-cs"/>
              </a:rPr>
              <a:t> more than </a:t>
            </a:r>
            <a:br>
              <a:rPr kumimoji="0" lang="en-GB" sz="1800" b="0" i="0" u="none" strike="noStrike" kern="1200" cap="none" spc="0" normalizeH="0" baseline="0" noProof="0" dirty="0">
                <a:ln>
                  <a:noFill/>
                </a:ln>
                <a:solidFill>
                  <a:srgbClr val="4D4D4D"/>
                </a:solidFill>
                <a:effectLst/>
                <a:uLnTx/>
                <a:uFillTx/>
                <a:latin typeface="Arial"/>
                <a:ea typeface="+mn-ea"/>
                <a:cs typeface="+mn-cs"/>
              </a:rPr>
            </a:br>
            <a:r>
              <a:rPr kumimoji="0" lang="en-GB" sz="1800" b="1" i="0" u="none" strike="noStrike" kern="1200" cap="none" spc="0" normalizeH="0" baseline="0" noProof="0" dirty="0">
                <a:ln>
                  <a:noFill/>
                </a:ln>
                <a:solidFill>
                  <a:srgbClr val="034EA2"/>
                </a:solidFill>
                <a:effectLst/>
                <a:uLnTx/>
                <a:uFillTx/>
                <a:latin typeface="Arial"/>
                <a:ea typeface="+mn-ea"/>
                <a:cs typeface="+mn-cs"/>
              </a:rPr>
              <a:t>150 countries</a:t>
            </a:r>
          </a:p>
        </p:txBody>
      </p:sp>
      <p:sp>
        <p:nvSpPr>
          <p:cNvPr id="21" name="Text Placeholder 2"/>
          <p:cNvSpPr txBox="1">
            <a:spLocks/>
          </p:cNvSpPr>
          <p:nvPr/>
        </p:nvSpPr>
        <p:spPr>
          <a:xfrm>
            <a:off x="4560605" y="1920608"/>
            <a:ext cx="2880000" cy="1764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fr-FR" sz="3200" b="1" i="0" u="none" strike="noStrike" kern="1200" cap="none" spc="0" normalizeH="0" baseline="0" noProof="0" dirty="0">
                <a:ln>
                  <a:noFill/>
                </a:ln>
                <a:solidFill>
                  <a:srgbClr val="034EA2"/>
                </a:solidFill>
                <a:effectLst/>
                <a:uLnTx/>
                <a:uFillTx/>
                <a:latin typeface="Arial"/>
                <a:ea typeface="+mn-ea"/>
                <a:cs typeface="+mn-cs"/>
              </a:rPr>
              <a:t>3X</a:t>
            </a:r>
          </a:p>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more often among </a:t>
            </a:r>
            <a:r>
              <a:rPr kumimoji="0" lang="en-GB" sz="1800" b="1" i="0" u="none" strike="noStrike" kern="1200" cap="none" spc="0" normalizeH="0" baseline="0" noProof="0" dirty="0">
                <a:ln>
                  <a:noFill/>
                </a:ln>
                <a:solidFill>
                  <a:srgbClr val="034EA2"/>
                </a:solidFill>
                <a:effectLst/>
                <a:uLnTx/>
                <a:uFillTx/>
                <a:latin typeface="Arial"/>
                <a:ea typeface="+mn-ea"/>
                <a:cs typeface="+mn-cs"/>
              </a:rPr>
              <a:t>top 1% cited publications </a:t>
            </a:r>
            <a:r>
              <a:rPr kumimoji="0" lang="en-US" sz="1800" b="0" i="0" u="none" strike="noStrike" kern="1200" cap="none" spc="0" normalizeH="0" baseline="0" noProof="0" dirty="0">
                <a:ln>
                  <a:noFill/>
                </a:ln>
                <a:solidFill>
                  <a:srgbClr val="4D4D4D"/>
                </a:solidFill>
                <a:effectLst/>
                <a:uLnTx/>
                <a:uFillTx/>
                <a:latin typeface="Arial"/>
                <a:ea typeface="+mn-ea"/>
                <a:cs typeface="+mn-cs"/>
              </a:rPr>
              <a:t>compared to output in Member States</a:t>
            </a:r>
            <a:endParaRPr kumimoji="0" lang="fr-FR"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0" name="Rectangle 9"/>
          <p:cNvSpPr/>
          <p:nvPr/>
        </p:nvSpPr>
        <p:spPr>
          <a:xfrm>
            <a:off x="838200" y="6093779"/>
            <a:ext cx="858921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statistics from Horizon 2020 evaluation and monitoring and *Framework Programme 7 JRC </a:t>
            </a:r>
            <a:r>
              <a:rPr kumimoji="0" lang="en-GB" sz="1400" b="0" i="0" u="none" strike="noStrike" kern="1200" cap="none" spc="0" normalizeH="0" baseline="0" noProof="0" dirty="0">
                <a:ln>
                  <a:noFill/>
                </a:ln>
                <a:solidFill>
                  <a:srgbClr val="FFFFFF">
                    <a:lumMod val="65000"/>
                  </a:srgbClr>
                </a:solidFill>
                <a:effectLst/>
                <a:uLnTx/>
                <a:uFillTx/>
                <a:latin typeface="Arial"/>
                <a:ea typeface="+mn-ea"/>
                <a:cs typeface="+mn-cs"/>
                <a:hlinkClick r:id="rId3"/>
              </a:rPr>
              <a:t>research paper</a:t>
            </a:r>
            <a:endParaRPr kumimoji="0" lang="en-US" sz="1400" b="0"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24" name="Text Placeholder 2"/>
          <p:cNvSpPr txBox="1">
            <a:spLocks/>
          </p:cNvSpPr>
          <p:nvPr/>
        </p:nvSpPr>
        <p:spPr>
          <a:xfrm>
            <a:off x="4560605" y="3948809"/>
            <a:ext cx="2880000" cy="1764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fr-FR" sz="3200" b="1" i="0" u="none" strike="noStrike" kern="1200" cap="none" spc="0" normalizeH="0" baseline="0" noProof="0" dirty="0">
                <a:ln>
                  <a:noFill/>
                </a:ln>
                <a:solidFill>
                  <a:srgbClr val="034EA2"/>
                </a:solidFill>
                <a:effectLst/>
                <a:uLnTx/>
                <a:uFillTx/>
                <a:latin typeface="Arial"/>
                <a:ea typeface="+mn-ea"/>
                <a:cs typeface="+mn-cs"/>
              </a:rPr>
              <a:t>double</a:t>
            </a:r>
          </a:p>
          <a:p>
            <a:pPr marL="0" marR="0" lvl="0" indent="0" algn="ctr" defTabSz="914400" rtl="0" eaLnBrk="1" fontAlgn="auto" latinLnBrk="0" hangingPunct="1">
              <a:lnSpc>
                <a:spcPct val="100000"/>
              </a:lnSpc>
              <a:spcBef>
                <a:spcPts val="0"/>
              </a:spcBef>
              <a:spcAft>
                <a:spcPts val="0"/>
              </a:spcAft>
              <a:buClr>
                <a:srgbClr val="931680"/>
              </a:buClr>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the proposals received per year </a:t>
            </a:r>
            <a:r>
              <a:rPr kumimoji="0" lang="en-GB" sz="1800" b="1" i="0" u="none" strike="noStrike" kern="1200" cap="none" spc="0" normalizeH="0" baseline="0" noProof="0" dirty="0">
                <a:ln>
                  <a:noFill/>
                </a:ln>
                <a:solidFill>
                  <a:srgbClr val="024B9C"/>
                </a:solidFill>
                <a:effectLst/>
                <a:uLnTx/>
                <a:uFillTx/>
                <a:latin typeface="Arial"/>
                <a:ea typeface="+mn-ea"/>
                <a:cs typeface="+mn-cs"/>
              </a:rPr>
              <a:t>compared</a:t>
            </a:r>
            <a:br>
              <a:rPr kumimoji="0" lang="en-GB" sz="1800" b="1" i="0" u="none" strike="noStrike" kern="1200" cap="none" spc="0" normalizeH="0" baseline="0" noProof="0" dirty="0">
                <a:ln>
                  <a:noFill/>
                </a:ln>
                <a:solidFill>
                  <a:srgbClr val="024B9C"/>
                </a:solidFill>
                <a:effectLst/>
                <a:uLnTx/>
                <a:uFillTx/>
                <a:latin typeface="Arial"/>
                <a:ea typeface="+mn-ea"/>
                <a:cs typeface="+mn-cs"/>
              </a:rPr>
            </a:br>
            <a:r>
              <a:rPr kumimoji="0" lang="en-GB" sz="1800" b="1" i="0" u="none" strike="noStrike" kern="1200" cap="none" spc="0" normalizeH="0" baseline="0" noProof="0" dirty="0">
                <a:ln>
                  <a:noFill/>
                </a:ln>
                <a:solidFill>
                  <a:srgbClr val="024B9C"/>
                </a:solidFill>
                <a:effectLst/>
                <a:uLnTx/>
                <a:uFillTx/>
                <a:latin typeface="Arial"/>
                <a:ea typeface="+mn-ea"/>
                <a:cs typeface="+mn-cs"/>
              </a:rPr>
              <a:t>to the previous programme</a:t>
            </a:r>
            <a:endParaRPr kumimoji="0" lang="fr-FR" sz="1800" b="1" i="0" u="none" strike="noStrike" kern="1200" cap="none" spc="0" normalizeH="0" baseline="0" noProof="0" dirty="0">
              <a:ln>
                <a:noFill/>
              </a:ln>
              <a:solidFill>
                <a:srgbClr val="024B9C"/>
              </a:solidFill>
              <a:effectLst/>
              <a:uLnTx/>
              <a:uFillTx/>
              <a:latin typeface="Arial"/>
              <a:ea typeface="+mn-ea"/>
              <a:cs typeface="+mn-cs"/>
            </a:endParaRPr>
          </a:p>
        </p:txBody>
      </p:sp>
      <p:sp>
        <p:nvSpPr>
          <p:cNvPr id="11" name="Title 1"/>
          <p:cNvSpPr txBox="1">
            <a:spLocks/>
          </p:cNvSpPr>
          <p:nvPr/>
        </p:nvSpPr>
        <p:spPr>
          <a:xfrm>
            <a:off x="838200" y="467999"/>
            <a:ext cx="10155600" cy="1392885"/>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931680"/>
                </a:solidFill>
                <a:effectLst/>
                <a:uLnTx/>
                <a:uFillTx/>
                <a:latin typeface="Arial"/>
                <a:ea typeface="+mj-ea"/>
                <a:cs typeface="+mj-cs"/>
              </a:rPr>
              <a:t>EU framework programmes proved powerful</a:t>
            </a:r>
            <a:br>
              <a:rPr kumimoji="0" lang="en-GB" sz="3600" b="1" i="0" u="none" strike="noStrike" kern="1200" cap="none" spc="0" normalizeH="0" baseline="0" noProof="0" dirty="0">
                <a:ln>
                  <a:noFill/>
                </a:ln>
                <a:solidFill>
                  <a:srgbClr val="931680"/>
                </a:solidFill>
                <a:effectLst/>
                <a:uLnTx/>
                <a:uFillTx/>
                <a:latin typeface="Arial"/>
                <a:ea typeface="+mj-ea"/>
                <a:cs typeface="+mj-cs"/>
              </a:rPr>
            </a:br>
            <a:r>
              <a:rPr kumimoji="0" lang="en-GB" sz="3600" b="1" i="0" u="none" strike="noStrike" kern="1200" cap="none" spc="0" normalizeH="0" baseline="0" noProof="0" dirty="0">
                <a:ln>
                  <a:noFill/>
                </a:ln>
                <a:solidFill>
                  <a:srgbClr val="931680"/>
                </a:solidFill>
                <a:effectLst/>
                <a:uLnTx/>
                <a:uFillTx/>
                <a:latin typeface="Arial"/>
                <a:ea typeface="+mj-ea"/>
                <a:cs typeface="+mj-cs"/>
              </a:rPr>
              <a:t>for research &amp; innovation impact</a:t>
            </a:r>
            <a:endParaRPr kumimoji="0" lang="en-GB" sz="3600" b="1" i="0" u="none" strike="noStrike" kern="1200" cap="none" spc="-50" normalizeH="0" baseline="0" noProof="0" dirty="0">
              <a:ln>
                <a:noFill/>
              </a:ln>
              <a:solidFill>
                <a:srgbClr val="931680"/>
              </a:solidFill>
              <a:effectLst/>
              <a:uLnTx/>
              <a:uFillTx/>
              <a:latin typeface="Arial"/>
              <a:ea typeface="+mj-ea"/>
              <a:cs typeface="+mj-cs"/>
            </a:endParaRPr>
          </a:p>
        </p:txBody>
      </p:sp>
      <p:cxnSp>
        <p:nvCxnSpPr>
          <p:cNvPr id="12" name="Straight Connector 11"/>
          <p:cNvCxnSpPr/>
          <p:nvPr/>
        </p:nvCxnSpPr>
        <p:spPr>
          <a:xfrm>
            <a:off x="4281761" y="2082608"/>
            <a:ext cx="25236" cy="144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764584" y="2082608"/>
            <a:ext cx="25236" cy="144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06997" y="4165138"/>
            <a:ext cx="25236" cy="144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89820" y="4165138"/>
            <a:ext cx="25236" cy="144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612000"/>
          </a:xfrm>
        </p:spPr>
        <p:txBody>
          <a:bodyPr anchor="t" anchorCtr="0">
            <a:normAutofit/>
          </a:bodyPr>
          <a:lstStyle/>
          <a:p>
            <a:pPr>
              <a:lnSpc>
                <a:spcPct val="100000"/>
              </a:lnSpc>
            </a:pPr>
            <a:r>
              <a:rPr lang="fr-BE" sz="3600" dirty="0"/>
              <a:t>Horizon Europe</a:t>
            </a:r>
            <a:endParaRPr lang="en-GB" sz="2200" i="1" dirty="0">
              <a:solidFill>
                <a:srgbClr val="C00000"/>
              </a:solidFill>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87232" y="2053620"/>
            <a:ext cx="972000" cy="972000"/>
          </a:xfrm>
          <a:prstGeom prst="rect">
            <a:avLst/>
          </a:prstGeom>
        </p:spPr>
      </p:pic>
      <p:sp>
        <p:nvSpPr>
          <p:cNvPr id="3" name="Text Placeholder 2"/>
          <p:cNvSpPr txBox="1">
            <a:spLocks/>
          </p:cNvSpPr>
          <p:nvPr/>
        </p:nvSpPr>
        <p:spPr>
          <a:xfrm>
            <a:off x="838200" y="1368000"/>
            <a:ext cx="10515600" cy="43309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
                <a:srgbClr val="4D4D4D"/>
              </a:buClr>
              <a:buSzTx/>
              <a:buFontTx/>
              <a:buNone/>
              <a:tabLst/>
              <a:defRPr/>
            </a:pPr>
            <a:r>
              <a:rPr kumimoji="0" lang="en-GB" sz="2200" b="0" i="0" u="none" strike="noStrike" kern="1200" cap="none" spc="0" normalizeH="0" baseline="0" noProof="0" dirty="0">
                <a:ln>
                  <a:noFill/>
                </a:ln>
                <a:solidFill>
                  <a:srgbClr val="4D4D4D"/>
                </a:solidFill>
                <a:effectLst/>
                <a:uLnTx/>
                <a:uFillTx/>
                <a:latin typeface="Arial"/>
                <a:ea typeface="+mn-ea"/>
                <a:cs typeface="+mn-cs"/>
              </a:rPr>
              <a:t>The ambitious EU research and innovation framework programme (2021-2027)</a:t>
            </a:r>
          </a:p>
        </p:txBody>
      </p:sp>
      <p:sp>
        <p:nvSpPr>
          <p:cNvPr id="7" name="Text Placeholder 2"/>
          <p:cNvSpPr txBox="1">
            <a:spLocks/>
          </p:cNvSpPr>
          <p:nvPr/>
        </p:nvSpPr>
        <p:spPr>
          <a:xfrm>
            <a:off x="584264" y="3143243"/>
            <a:ext cx="3719946"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600"/>
              </a:spcBef>
              <a:spcAft>
                <a:spcPts val="1200"/>
              </a:spcAft>
              <a:buClr>
                <a:srgbClr val="4D4D4D"/>
              </a:buClr>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fuel EU’s </a:t>
            </a:r>
            <a:r>
              <a:rPr kumimoji="0" lang="en-GB" sz="2000" b="1" i="0" u="none" strike="noStrike" kern="1200" cap="none" spc="0" normalizeH="0" baseline="0" noProof="0" dirty="0">
                <a:ln>
                  <a:noFill/>
                </a:ln>
                <a:solidFill>
                  <a:srgbClr val="F39F1E"/>
                </a:solidFill>
                <a:effectLst/>
                <a:uLnTx/>
                <a:uFillTx/>
                <a:latin typeface="Arial"/>
                <a:ea typeface="+mn-ea"/>
                <a:cs typeface="+mn-cs"/>
              </a:rPr>
              <a:t>scientific and technological excellence</a:t>
            </a:r>
            <a:r>
              <a:rPr kumimoji="0" lang="en-GB" sz="2000" b="0" i="0" u="none" strike="noStrike" kern="1200" cap="none" spc="0" normalizeH="0" baseline="0" noProof="0" dirty="0">
                <a:ln>
                  <a:noFill/>
                </a:ln>
                <a:solidFill>
                  <a:srgbClr val="F39F1E"/>
                </a:solidFill>
                <a:effectLst/>
                <a:uLnTx/>
                <a:uFillTx/>
                <a:latin typeface="Arial"/>
                <a:ea typeface="+mn-ea"/>
                <a:cs typeface="+mn-cs"/>
              </a:rPr>
              <a:t> </a:t>
            </a:r>
            <a:r>
              <a:rPr kumimoji="0" lang="en-GB" sz="2000" b="0" i="0" u="none" strike="noStrike" kern="1200" cap="none" spc="0" normalizeH="0" baseline="0" noProof="0" dirty="0">
                <a:ln>
                  <a:noFill/>
                </a:ln>
                <a:solidFill>
                  <a:srgbClr val="4D4D4D"/>
                </a:solidFill>
                <a:effectLst/>
                <a:uLnTx/>
                <a:uFillTx/>
                <a:latin typeface="Arial"/>
                <a:ea typeface="+mn-ea"/>
                <a:cs typeface="+mn-cs"/>
              </a:rPr>
              <a:t>and the strengthen the European Research Area (ERA)</a:t>
            </a:r>
          </a:p>
        </p:txBody>
      </p:sp>
      <p:sp>
        <p:nvSpPr>
          <p:cNvPr id="8" name="Text Placeholder 2"/>
          <p:cNvSpPr txBox="1">
            <a:spLocks/>
          </p:cNvSpPr>
          <p:nvPr/>
        </p:nvSpPr>
        <p:spPr>
          <a:xfrm>
            <a:off x="8175301" y="3119134"/>
            <a:ext cx="3023754"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600"/>
              </a:spcBef>
              <a:spcAft>
                <a:spcPts val="1200"/>
              </a:spcAft>
              <a:buClr>
                <a:srgbClr val="4D4D4D"/>
              </a:buClr>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boost Europe's </a:t>
            </a:r>
            <a:r>
              <a:rPr kumimoji="0" lang="en-GB" sz="2000" b="1" i="0" u="none" strike="noStrike" kern="1200" cap="none" spc="0" normalizeH="0" baseline="0" noProof="0" dirty="0">
                <a:ln>
                  <a:noFill/>
                </a:ln>
                <a:solidFill>
                  <a:srgbClr val="912681"/>
                </a:solidFill>
                <a:effectLst/>
                <a:uLnTx/>
                <a:uFillTx/>
                <a:latin typeface="Arial"/>
                <a:ea typeface="+mn-ea"/>
                <a:cs typeface="+mn-cs"/>
              </a:rPr>
              <a:t>innovation uptake</a:t>
            </a:r>
            <a:r>
              <a:rPr kumimoji="0" lang="en-GB" sz="2000" b="0" i="0" u="none" strike="noStrike" kern="1200" cap="none" spc="0" normalizeH="0" baseline="0" noProof="0" dirty="0">
                <a:ln>
                  <a:noFill/>
                </a:ln>
                <a:solidFill>
                  <a:srgbClr val="912681"/>
                </a:solidFill>
                <a:effectLst/>
                <a:uLnTx/>
                <a:uFillTx/>
                <a:latin typeface="Arial"/>
                <a:ea typeface="+mn-ea"/>
                <a:cs typeface="+mn-cs"/>
              </a:rPr>
              <a:t>, </a:t>
            </a:r>
            <a:r>
              <a:rPr kumimoji="0" lang="en-GB" sz="2000" b="1" i="0" u="none" strike="noStrike" kern="1200" cap="none" spc="0" normalizeH="0" baseline="0" noProof="0" dirty="0">
                <a:ln>
                  <a:noFill/>
                </a:ln>
                <a:solidFill>
                  <a:srgbClr val="912681"/>
                </a:solidFill>
                <a:effectLst/>
                <a:uLnTx/>
                <a:uFillTx/>
                <a:latin typeface="Arial"/>
                <a:ea typeface="+mn-ea"/>
                <a:cs typeface="+mn-cs"/>
              </a:rPr>
              <a:t>competitiveness</a:t>
            </a:r>
            <a:r>
              <a:rPr kumimoji="0" lang="en-GB" sz="2000" b="0" i="0" u="none" strike="noStrike" kern="1200" cap="none" spc="0" normalizeH="0" baseline="0" noProof="0" dirty="0">
                <a:ln>
                  <a:noFill/>
                </a:ln>
                <a:solidFill>
                  <a:srgbClr val="912681"/>
                </a:solidFill>
                <a:effectLst/>
                <a:uLnTx/>
                <a:uFillTx/>
                <a:latin typeface="Arial"/>
                <a:ea typeface="+mn-ea"/>
                <a:cs typeface="+mn-cs"/>
              </a:rPr>
              <a:t> </a:t>
            </a:r>
            <a:br>
              <a:rPr kumimoji="0" lang="en-GB" sz="2000" b="0" i="0" u="none" strike="noStrike" kern="1200" cap="none" spc="0" normalizeH="0" baseline="0" noProof="0" dirty="0">
                <a:ln>
                  <a:noFill/>
                </a:ln>
                <a:solidFill>
                  <a:srgbClr val="4D4D4D"/>
                </a:solidFill>
                <a:effectLst/>
                <a:uLnTx/>
                <a:uFillTx/>
                <a:latin typeface="Arial"/>
                <a:ea typeface="+mn-ea"/>
                <a:cs typeface="+mn-cs"/>
              </a:rPr>
            </a:br>
            <a:r>
              <a:rPr kumimoji="0" lang="en-GB" sz="2000" b="0" i="0" u="none" strike="noStrike" kern="1200" cap="none" spc="0" normalizeH="0" baseline="0" noProof="0" dirty="0">
                <a:ln>
                  <a:noFill/>
                </a:ln>
                <a:solidFill>
                  <a:srgbClr val="4D4D4D"/>
                </a:solidFill>
                <a:effectLst/>
                <a:uLnTx/>
                <a:uFillTx/>
                <a:latin typeface="Arial"/>
                <a:ea typeface="+mn-ea"/>
                <a:cs typeface="+mn-cs"/>
              </a:rPr>
              <a:t>and </a:t>
            </a:r>
            <a:r>
              <a:rPr kumimoji="0" lang="en-GB" sz="2000" b="1" i="0" u="none" strike="noStrike" kern="1200" cap="none" spc="0" normalizeH="0" baseline="0" noProof="0" dirty="0">
                <a:ln>
                  <a:noFill/>
                </a:ln>
                <a:solidFill>
                  <a:srgbClr val="931680"/>
                </a:solidFill>
                <a:effectLst/>
                <a:uLnTx/>
                <a:uFillTx/>
                <a:latin typeface="Arial"/>
                <a:ea typeface="+mn-ea"/>
                <a:cs typeface="+mn-cs"/>
              </a:rPr>
              <a:t>jobs</a:t>
            </a:r>
            <a:r>
              <a:rPr kumimoji="0" lang="en-GB" sz="2000" b="0" i="0" u="none" strike="noStrike" kern="1200" cap="none" spc="0" normalizeH="0" baseline="0" noProof="0" dirty="0">
                <a:ln>
                  <a:noFill/>
                </a:ln>
                <a:solidFill>
                  <a:srgbClr val="4D4D4D"/>
                </a:solidFill>
                <a:effectLst/>
                <a:uLnTx/>
                <a:uFillTx/>
                <a:latin typeface="Arial"/>
                <a:ea typeface="+mn-ea"/>
                <a:cs typeface="+mn-cs"/>
              </a:rPr>
              <a:t> </a:t>
            </a:r>
          </a:p>
        </p:txBody>
      </p:sp>
      <p:sp>
        <p:nvSpPr>
          <p:cNvPr id="9" name="Text Placeholder 2"/>
          <p:cNvSpPr txBox="1">
            <a:spLocks/>
          </p:cNvSpPr>
          <p:nvPr/>
        </p:nvSpPr>
        <p:spPr>
          <a:xfrm>
            <a:off x="4416136" y="3119135"/>
            <a:ext cx="3629891"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600"/>
              </a:spcBef>
              <a:spcAft>
                <a:spcPts val="1200"/>
              </a:spcAft>
              <a:buClr>
                <a:srgbClr val="4D4D4D"/>
              </a:buClr>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tackle policy priorities, including </a:t>
            </a:r>
            <a:r>
              <a:rPr kumimoji="0" lang="en-GB" sz="2000" b="1" i="0" u="none" strike="noStrike" kern="1200" cap="none" spc="0" normalizeH="0" baseline="0" noProof="0" dirty="0">
                <a:ln>
                  <a:noFill/>
                </a:ln>
                <a:solidFill>
                  <a:srgbClr val="AED136"/>
                </a:solidFill>
                <a:effectLst/>
                <a:uLnTx/>
                <a:uFillTx/>
                <a:latin typeface="Arial"/>
                <a:ea typeface="+mn-ea"/>
                <a:cs typeface="+mn-cs"/>
              </a:rPr>
              <a:t>green and digital transitions </a:t>
            </a:r>
            <a:r>
              <a:rPr kumimoji="0" lang="en-GB" sz="2000" b="0" i="0" u="none" strike="noStrike" kern="1200" cap="none" spc="0" normalizeH="0" baseline="0" noProof="0" dirty="0">
                <a:ln>
                  <a:noFill/>
                </a:ln>
                <a:solidFill>
                  <a:srgbClr val="4D4D4D"/>
                </a:solidFill>
                <a:effectLst/>
                <a:uLnTx/>
                <a:uFillTx/>
                <a:latin typeface="Arial"/>
                <a:ea typeface="+mn-ea"/>
                <a:cs typeface="+mn-cs"/>
              </a:rPr>
              <a:t>and </a:t>
            </a:r>
            <a:r>
              <a:rPr kumimoji="0" lang="en-US" sz="1800" b="0" i="0" u="none" strike="noStrike" kern="1200" cap="none" spc="0" normalizeH="0" baseline="0" noProof="0" dirty="0">
                <a:ln>
                  <a:noFill/>
                </a:ln>
                <a:solidFill>
                  <a:srgbClr val="4D4D4D"/>
                </a:solidFill>
                <a:effectLst/>
                <a:uLnTx/>
                <a:uFillTx/>
                <a:latin typeface="Arial"/>
                <a:ea typeface="+mn-ea"/>
                <a:cs typeface="+mn-cs"/>
              </a:rPr>
              <a:t>Sustainable Development Goals</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5" name="Straight Connector 4"/>
          <p:cNvCxnSpPr/>
          <p:nvPr/>
        </p:nvCxnSpPr>
        <p:spPr>
          <a:xfrm>
            <a:off x="4416136" y="3180103"/>
            <a:ext cx="0" cy="1198419"/>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046641" y="3180103"/>
            <a:ext cx="27708" cy="1198419"/>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38009" y="2053620"/>
            <a:ext cx="1098337" cy="1095251"/>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45081" y="2053620"/>
            <a:ext cx="972000" cy="972000"/>
          </a:xfrm>
          <a:prstGeom prst="rect">
            <a:avLst/>
          </a:prstGeom>
        </p:spPr>
      </p:pic>
      <p:sp>
        <p:nvSpPr>
          <p:cNvPr id="4" name="Rectangle 3"/>
          <p:cNvSpPr/>
          <p:nvPr/>
        </p:nvSpPr>
        <p:spPr>
          <a:xfrm>
            <a:off x="1141968" y="4650993"/>
            <a:ext cx="2462534"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39E0C"/>
                </a:solidFill>
                <a:effectLst/>
                <a:uLnTx/>
                <a:uFillTx/>
                <a:latin typeface="Arial"/>
                <a:ea typeface="+mn-ea"/>
                <a:cs typeface="+mn-cs"/>
              </a:rPr>
              <a:t>Science</a:t>
            </a:r>
            <a:br>
              <a:rPr kumimoji="0" lang="en-GB" sz="2800" b="1" i="0" u="none" strike="noStrike" kern="1200" cap="none" spc="0" normalizeH="0" baseline="0" noProof="0" dirty="0">
                <a:ln>
                  <a:noFill/>
                </a:ln>
                <a:solidFill>
                  <a:srgbClr val="F39E0C"/>
                </a:solidFill>
                <a:effectLst/>
                <a:uLnTx/>
                <a:uFillTx/>
                <a:latin typeface="Arial"/>
                <a:ea typeface="+mn-ea"/>
                <a:cs typeface="+mn-cs"/>
              </a:rPr>
            </a:br>
            <a:r>
              <a:rPr kumimoji="0" lang="en-GB" sz="2800" b="1" i="0" u="none" strike="noStrike" kern="1200" cap="none" spc="0" normalizeH="0" baseline="0" noProof="0" dirty="0">
                <a:ln>
                  <a:noFill/>
                </a:ln>
                <a:solidFill>
                  <a:srgbClr val="F39E0C"/>
                </a:solidFill>
                <a:effectLst/>
                <a:uLnTx/>
                <a:uFillTx/>
                <a:latin typeface="Arial"/>
                <a:ea typeface="+mn-ea"/>
                <a:cs typeface="+mn-cs"/>
              </a:rPr>
              <a:t>&amp; technology</a:t>
            </a:r>
          </a:p>
        </p:txBody>
      </p:sp>
      <p:sp>
        <p:nvSpPr>
          <p:cNvPr id="13" name="Rectangle 12"/>
          <p:cNvSpPr/>
          <p:nvPr/>
        </p:nvSpPr>
        <p:spPr>
          <a:xfrm>
            <a:off x="5499151" y="4866436"/>
            <a:ext cx="1463863"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AED136"/>
                </a:solidFill>
                <a:effectLst/>
                <a:uLnTx/>
                <a:uFillTx/>
                <a:latin typeface="Arial"/>
                <a:ea typeface="+mn-ea"/>
                <a:cs typeface="+mn-cs"/>
              </a:rPr>
              <a:t>Society</a:t>
            </a:r>
          </a:p>
        </p:txBody>
      </p:sp>
      <p:sp>
        <p:nvSpPr>
          <p:cNvPr id="14" name="Rectangle 13"/>
          <p:cNvSpPr/>
          <p:nvPr/>
        </p:nvSpPr>
        <p:spPr>
          <a:xfrm>
            <a:off x="8786130" y="4866436"/>
            <a:ext cx="180209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12681"/>
                </a:solidFill>
                <a:effectLst/>
                <a:uLnTx/>
                <a:uFillTx/>
                <a:latin typeface="Arial"/>
                <a:ea typeface="+mn-ea"/>
                <a:cs typeface="+mn-cs"/>
              </a:rPr>
              <a:t>Economy</a:t>
            </a:r>
          </a:p>
        </p:txBody>
      </p:sp>
    </p:spTree>
    <p:extLst>
      <p:ext uri="{BB962C8B-B14F-4D97-AF65-F5344CB8AC3E}">
        <p14:creationId xmlns:p14="http://schemas.microsoft.com/office/powerpoint/2010/main" val="3900691471"/>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1491</Words>
  <Application>Microsoft Office PowerPoint</Application>
  <PresentationFormat>Widescreen</PresentationFormat>
  <Paragraphs>170</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Session 1: Introduction </vt:lpstr>
      <vt:lpstr>PowerPoint Presentation</vt:lpstr>
      <vt:lpstr>PowerPoint Presentation</vt:lpstr>
      <vt:lpstr>Our Vision</vt:lpstr>
      <vt:lpstr>While benefiting from world-class research and strong industries… Our knowledge and skills are our main resources  </vt:lpstr>
      <vt:lpstr>PowerPoint Presentation</vt:lpstr>
      <vt:lpstr>Key Novelties in Horizon Europe</vt:lpstr>
      <vt:lpstr>PowerPoint Presentation</vt:lpstr>
      <vt:lpstr>Horizon Europe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Introduction </dc:title>
  <dc:creator>User</dc:creator>
  <cp:lastModifiedBy>User</cp:lastModifiedBy>
  <cp:revision>1</cp:revision>
  <dcterms:created xsi:type="dcterms:W3CDTF">2023-11-10T15:49:33Z</dcterms:created>
  <dcterms:modified xsi:type="dcterms:W3CDTF">2023-11-10T16:02:17Z</dcterms:modified>
</cp:coreProperties>
</file>